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sldIdLst>
    <p:sldId id="257" r:id="rId2"/>
    <p:sldId id="278" r:id="rId3"/>
    <p:sldId id="279" r:id="rId4"/>
    <p:sldId id="277" r:id="rId5"/>
    <p:sldId id="264" r:id="rId6"/>
    <p:sldId id="266" r:id="rId7"/>
    <p:sldId id="267" r:id="rId8"/>
    <p:sldId id="265" r:id="rId9"/>
    <p:sldId id="270" r:id="rId10"/>
    <p:sldId id="271" r:id="rId11"/>
    <p:sldId id="274" r:id="rId12"/>
    <p:sldId id="276" r:id="rId13"/>
    <p:sldId id="273" r:id="rId14"/>
    <p:sldId id="272" r:id="rId15"/>
    <p:sldId id="275" r:id="rId16"/>
    <p:sldId id="280" r:id="rId17"/>
    <p:sldId id="281" r:id="rId1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B3A"/>
    <a:srgbClr val="C5E0B4"/>
    <a:srgbClr val="59595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338" autoAdjust="0"/>
  </p:normalViewPr>
  <p:slideViewPr>
    <p:cSldViewPr snapToGrid="0">
      <p:cViewPr varScale="1">
        <p:scale>
          <a:sx n="63" d="100"/>
          <a:sy n="63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3F42A-9621-4E7C-86B4-B7AB4D262150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E7AFF-6611-44B6-96BB-95969CDBDB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06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E7AFF-6611-44B6-96BB-95969CDBDBDA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743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1389647-DA7F-D35B-5EBD-4E4B08AAB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E5348D2D-24B8-26BC-4D9E-6DBB8423C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004EF05-D16D-87A1-C65F-14CDACA2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1D0B80-8CDB-C3A7-D9B6-49189BB7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135694F-FB66-5A0E-76DA-3BFC7C3B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02848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8C68CC-5D9F-C9CD-F0DE-ADBA962D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72FD141-9B65-DAF7-E862-6C6A1FFA6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579F5C8-7759-89E1-2A9A-A85B284E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3D26D2E-EAE3-9D10-374A-02585EB2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466FDB0-528F-6F6B-7E1F-7C66A2DA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3326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DC548CDE-E8B4-9F31-F8E0-F897BB8B0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0BE4C444-CDE9-F2FD-3BB7-305C482FC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70EDE41-8B71-8EC2-D1E7-A9A6CE6A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0B5C608-59B3-CC18-3A21-BC1EE3D5A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51DC034-17EF-3FD1-A5FA-A5E419E5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86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ACF938-A7B7-1428-C3A9-59937FBE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D229B88-D371-573E-780B-6750E4F59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FFDE248-7576-4633-C413-2CD43F3F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2E551B4-6024-3991-F34A-FA416884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3927981-27BF-B201-F00F-32AE6A31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5684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180851-2A11-016F-0BC3-B6B3AB0D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45548D3-60BE-4B6A-0CE6-4F29A7EC5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9317B0-4BBB-4A06-A268-91E187D0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32144DC-1A4F-CFD2-0DA3-7CB5BDC0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DB81755-F572-E5F9-A7D0-F1CEE26F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18965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67E327-642A-C286-C245-81D2CC51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4E23B9-8F09-6249-BC12-5CB59A0AC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4C323C44-096A-9C7A-259B-0F3F95438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F500398-27F3-8209-B00C-644780865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00EFBC8-22C5-2841-C4BE-3342EA44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2DDF21F-7722-4940-1B6E-E5B78B53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6529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8371DF-9D81-D2F0-D399-5786B2C9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12D8858-8515-C079-74B5-FB9489E89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15A64102-E7C9-EACA-2A55-8C560FCB9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83A2B851-21C7-5CD7-F6D1-8C781FB0E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2344BF3-4027-6A72-5B1D-305F0FD35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749A4BA9-0F79-84D0-5E52-78AFB75C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A9B15C5D-2241-3EA7-562F-4BF53D4F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718B417C-DCAB-B6EF-7617-A02874B6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9526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B0A286-EA5D-3306-73E7-9F3F8FF9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CEDC475F-1CE9-5864-1F0C-08C423ED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0240BA1C-CBB0-5FCC-7B77-0ADF42F4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283F490-5980-98D9-AE35-0DBAA526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750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745B31D8-4E1F-3C23-C83E-DA27262C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F27536A7-0D7E-F162-734C-45C8F54F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E1BB049-C24F-660E-C1EA-4B55AC93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3476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411B699-5C38-C3A7-24AD-A176FBCA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A65586B-DB4B-5707-1DE7-11732B962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BD4AAB95-093E-61B8-3C69-B3802D88D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8FBA6F3-5299-76B7-801D-473BE4E6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FE3D6DE-7154-A087-FCFB-C33B50D99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870F9EF-3DE7-8216-2406-D6AC40C2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97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1F8A5A7-C2AC-D7BC-3DFD-60C98407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87DF4D80-AEB1-21B9-1F6C-06C323763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84A3E626-7929-C204-D9E9-B6CE9E3B9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BF72F6E-95FE-F6F1-A0D6-63E84F36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941DA91-65BD-F1A8-F781-65639309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FE01670-519C-8B1C-82B9-FC55B79F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966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503CCBAA-C4BF-E4FE-8F8A-AF8646BD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603B592-A537-0743-60F2-917DD4A40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7D92B69-98C2-BE33-237E-67ADA76EE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B623-A0FF-43AA-A54E-9C3650420CFA}" type="datetimeFigureOut">
              <a:rPr lang="el-GR" smtClean="0"/>
              <a:t>18/12/2024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947BC0D-7798-9172-D7E1-83C9CBE44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4A6A5B-3530-E123-ADDC-E74B4DBB5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6B7AF-3BA5-43E1-A53E-B51DCAA8D0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129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5" Type="http://schemas.openxmlformats.org/officeDocument/2006/relationships/image" Target="../media/image49.png"/><Relationship Id="rId10" Type="http://schemas.openxmlformats.org/officeDocument/2006/relationships/image" Target="../media/image54.jp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F5D7B-D357-CB9E-8C1D-080A8CE7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EE861599-671C-583E-DB1D-3D4BFF29315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11EE6-4AF8-2B37-5944-8FD238D543AD}"/>
              </a:ext>
            </a:extLst>
          </p:cNvPr>
          <p:cNvSpPr txBox="1"/>
          <p:nvPr/>
        </p:nvSpPr>
        <p:spPr>
          <a:xfrm>
            <a:off x="1026695" y="2596044"/>
            <a:ext cx="10920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Αντιμετώπιση της </a:t>
            </a:r>
            <a:r>
              <a:rPr lang="el-GR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αδρομύκωσης</a:t>
            </a:r>
            <a:r>
              <a:rPr lang="el-G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της πιπεριάς από </a:t>
            </a:r>
            <a:r>
              <a:rPr lang="en-US" sz="3200" i="1" dirty="0">
                <a:solidFill>
                  <a:schemeClr val="bg1"/>
                </a:solidFill>
                <a:latin typeface="Century Gothic" panose="020B0502020202020204" pitchFamily="34" charset="0"/>
              </a:rPr>
              <a:t>Verticillium </a:t>
            </a:r>
            <a:r>
              <a:rPr lang="en-US" sz="32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dahliae</a:t>
            </a:r>
            <a:r>
              <a:rPr lang="en-US" sz="32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l-G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με τη χρήση </a:t>
            </a:r>
            <a:r>
              <a:rPr lang="el-GR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βιοστερεών</a:t>
            </a:r>
            <a:endParaRPr lang="el-G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2DBCC-5EB5-8AB9-924A-909A9941025E}"/>
              </a:ext>
            </a:extLst>
          </p:cNvPr>
          <p:cNvSpPr txBox="1"/>
          <p:nvPr/>
        </p:nvSpPr>
        <p:spPr>
          <a:xfrm>
            <a:off x="4572000" y="6211669"/>
            <a:ext cx="76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dirty="0">
                <a:solidFill>
                  <a:schemeClr val="bg1"/>
                </a:solidFill>
                <a:latin typeface="Century Gothic" panose="020B0502020202020204" pitchFamily="34" charset="0"/>
              </a:rPr>
              <a:t>Χρήστος </a:t>
            </a:r>
            <a:r>
              <a:rPr lang="el-GR" dirty="0" err="1">
                <a:solidFill>
                  <a:schemeClr val="bg1"/>
                </a:solidFill>
                <a:latin typeface="Century Gothic" panose="020B0502020202020204" pitchFamily="34" charset="0"/>
              </a:rPr>
              <a:t>Στέππας</a:t>
            </a:r>
            <a:r>
              <a:rPr lang="el-GR" dirty="0">
                <a:solidFill>
                  <a:schemeClr val="bg1"/>
                </a:solidFill>
                <a:latin typeface="Century Gothic" panose="020B0502020202020204" pitchFamily="34" charset="0"/>
              </a:rPr>
              <a:t>, Υπ. Διδάκτορας στο τομέα της Φυτοπαθολογίας, Τμήμα Γεωπονίας, Α.Π.Θ.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57046-32B1-6550-7540-AF0F71D43E75}"/>
              </a:ext>
            </a:extLst>
          </p:cNvPr>
          <p:cNvSpPr txBox="1"/>
          <p:nvPr/>
        </p:nvSpPr>
        <p:spPr>
          <a:xfrm>
            <a:off x="1861300" y="61382"/>
            <a:ext cx="919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>
                <a:solidFill>
                  <a:schemeClr val="bg1"/>
                </a:solidFill>
              </a:rPr>
              <a:t>BIOSOIL‐ Ανάπτυξη και αξιοποίηση μεθόδων </a:t>
            </a:r>
            <a:r>
              <a:rPr lang="el-GR" sz="1600" dirty="0" err="1">
                <a:solidFill>
                  <a:schemeClr val="bg1"/>
                </a:solidFill>
              </a:rPr>
              <a:t>εδαφοβελτίωσης</a:t>
            </a:r>
            <a:r>
              <a:rPr lang="el-GR" sz="1600" dirty="0">
                <a:solidFill>
                  <a:schemeClr val="bg1"/>
                </a:solidFill>
              </a:rPr>
              <a:t> με την χρήση </a:t>
            </a:r>
            <a:r>
              <a:rPr lang="el-GR" sz="1600" dirty="0" err="1">
                <a:solidFill>
                  <a:schemeClr val="bg1"/>
                </a:solidFill>
              </a:rPr>
              <a:t>βιοστερεών</a:t>
            </a:r>
            <a:r>
              <a:rPr lang="el-GR" sz="16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l-GR" sz="1600" dirty="0">
                <a:solidFill>
                  <a:schemeClr val="bg1"/>
                </a:solidFill>
              </a:rPr>
              <a:t>από Εγκαταστάσεις Επεξεργασίας Αστικών Λυμάτων και τεχνικών </a:t>
            </a:r>
            <a:r>
              <a:rPr lang="el-GR" sz="1600" dirty="0" err="1">
                <a:solidFill>
                  <a:schemeClr val="bg1"/>
                </a:solidFill>
              </a:rPr>
              <a:t>βιοενίσχυσης</a:t>
            </a:r>
            <a:r>
              <a:rPr lang="el-GR" sz="1600" dirty="0">
                <a:solidFill>
                  <a:schemeClr val="bg1"/>
                </a:solidFill>
              </a:rPr>
              <a:t> στο πλαίσιο </a:t>
            </a:r>
          </a:p>
          <a:p>
            <a:pPr algn="ctr"/>
            <a:r>
              <a:rPr lang="el-GR" sz="1600" dirty="0">
                <a:solidFill>
                  <a:schemeClr val="bg1"/>
                </a:solidFill>
              </a:rPr>
              <a:t>της κυκλικής οικονομίας και της επιστήμης των πολιτών 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E93B3844-802A-1324-73BD-3A9E4A82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0" y="34657"/>
            <a:ext cx="2391109" cy="562053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B9CB1D5C-9A0D-4ADD-5A13-CBF1397B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" y="5840816"/>
            <a:ext cx="3543795" cy="9526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0A7D38-3AFC-D6AE-1D9D-0A418DE1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833" y="3490928"/>
            <a:ext cx="4952919" cy="228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30A3FBEB-F63C-A6D0-E871-88D5BAFA4E85}"/>
              </a:ext>
            </a:extLst>
          </p:cNvPr>
          <p:cNvSpPr/>
          <p:nvPr/>
        </p:nvSpPr>
        <p:spPr>
          <a:xfrm>
            <a:off x="10579852" y="67543"/>
            <a:ext cx="1507958" cy="1985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1C7865CD-7F25-0AA2-E83C-B556E425C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978" y="193660"/>
            <a:ext cx="1387581" cy="16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4CB6F-C5F5-D182-3F63-43CC8863F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FF770B35-FFBB-DE10-132A-2D60D0FE1F07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23D5E9C7-6AC9-FAC5-D8C9-F89D465B9852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9D586BCA-E040-265C-A242-059DD24541E5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C9CB6DD8-2282-7666-53DA-9BB132E9DA4F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C7A756A0-CC15-2650-FC4D-4AE2BA67AE85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442262A6-CEA5-4E6D-51AD-E6403C7A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87" y="2760936"/>
            <a:ext cx="6329084" cy="3804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7D612-39FD-1E9A-C32A-995D064C9C58}"/>
              </a:ext>
            </a:extLst>
          </p:cNvPr>
          <p:cNvSpPr txBox="1"/>
          <p:nvPr/>
        </p:nvSpPr>
        <p:spPr>
          <a:xfrm>
            <a:off x="1318730" y="41295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Ύψος φυτών (μαζί με τα φύλλα)</a:t>
            </a:r>
          </a:p>
        </p:txBody>
      </p:sp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186A542C-6B63-268F-FF1B-12AECECEF89E}"/>
              </a:ext>
            </a:extLst>
          </p:cNvPr>
          <p:cNvCxnSpPr>
            <a:cxnSpLocks/>
          </p:cNvCxnSpPr>
          <p:nvPr/>
        </p:nvCxnSpPr>
        <p:spPr>
          <a:xfrm>
            <a:off x="1386343" y="838055"/>
            <a:ext cx="5220936" cy="0"/>
          </a:xfrm>
          <a:prstGeom prst="line">
            <a:avLst/>
          </a:prstGeom>
          <a:ln w="38100">
            <a:solidFill>
              <a:srgbClr val="549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67A50F-3FE1-3602-C76E-E2546D61A3EF}"/>
              </a:ext>
            </a:extLst>
          </p:cNvPr>
          <p:cNvSpPr txBox="1"/>
          <p:nvPr/>
        </p:nvSpPr>
        <p:spPr>
          <a:xfrm>
            <a:off x="1386344" y="1441758"/>
            <a:ext cx="6754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Στατιστικά σημαντική διαφορά μεταξύ </a:t>
            </a:r>
            <a:r>
              <a:rPr lang="en-US" dirty="0" err="1">
                <a:latin typeface="Century Gothic" panose="020B0502020202020204" pitchFamily="34" charset="0"/>
              </a:rPr>
              <a:t>Vd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l-GR" dirty="0">
                <a:latin typeface="Century Gothic" panose="020B0502020202020204" pitchFamily="34" charset="0"/>
              </a:rPr>
              <a:t>και συνδυασμένης επέμβασης</a:t>
            </a:r>
          </a:p>
        </p:txBody>
      </p:sp>
    </p:spTree>
    <p:extLst>
      <p:ext uri="{BB962C8B-B14F-4D97-AF65-F5344CB8AC3E}">
        <p14:creationId xmlns:p14="http://schemas.microsoft.com/office/powerpoint/2010/main" val="36692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E0E1F-9C52-8635-4D11-35037D733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035BBA89-9D90-5FD8-C51A-760749477FE3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AD8B4686-226B-03B6-4038-27019EC058A0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97B4A7C4-3872-47E6-83E2-208E204C07E0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EDD5DBB6-5658-4063-A7CB-D88BC2FD78DF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872E2B67-97D6-C44F-90CD-2EDC4618A21C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044623F4-01B3-0DDF-11DD-148F8507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7" r="38891" b="14553"/>
          <a:stretch/>
        </p:blipFill>
        <p:spPr>
          <a:xfrm rot="5400000">
            <a:off x="1375398" y="5007085"/>
            <a:ext cx="1528164" cy="1828801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3C39CE42-F2D5-B2CE-6F59-FD3E1565F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3" r="28421" b="25694"/>
          <a:stretch/>
        </p:blipFill>
        <p:spPr>
          <a:xfrm rot="5400000">
            <a:off x="5473317" y="4977286"/>
            <a:ext cx="1528164" cy="1884384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0354C5EF-9705-0AB8-E786-239F78390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4" t="29990" r="18815" b="36399"/>
          <a:stretch/>
        </p:blipFill>
        <p:spPr>
          <a:xfrm rot="10800000">
            <a:off x="7179590" y="5151384"/>
            <a:ext cx="2314975" cy="1537289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A274D791-E467-F63F-3A7D-FB906BF74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3" r="34269" b="12021"/>
          <a:stretch/>
        </p:blipFill>
        <p:spPr>
          <a:xfrm rot="5400000">
            <a:off x="3391518" y="4783883"/>
            <a:ext cx="1532175" cy="2275202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B8534F19-EC6B-1B9B-6198-3B9DB7783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0" r="34959" b="15060"/>
          <a:stretch/>
        </p:blipFill>
        <p:spPr>
          <a:xfrm rot="5400000">
            <a:off x="1777721" y="2894698"/>
            <a:ext cx="1637073" cy="2690888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A4E05F9C-B489-40C2-65B8-784E10F507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316" b="16007"/>
          <a:stretch/>
        </p:blipFill>
        <p:spPr>
          <a:xfrm>
            <a:off x="1279788" y="294965"/>
            <a:ext cx="1228725" cy="1858298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C30AB1BA-C633-0CA1-42C5-7A7C43F02B5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4270" b="20431"/>
          <a:stretch/>
        </p:blipFill>
        <p:spPr>
          <a:xfrm>
            <a:off x="1857503" y="398219"/>
            <a:ext cx="1695641" cy="2035273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370F2BB5-1353-C467-DA06-BA70A7C5942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3686" b="14931"/>
          <a:stretch/>
        </p:blipFill>
        <p:spPr>
          <a:xfrm>
            <a:off x="3103496" y="329576"/>
            <a:ext cx="1472264" cy="1961547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584FA797-9F24-7012-375C-7BC4AA718A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r="7527"/>
          <a:stretch/>
        </p:blipFill>
        <p:spPr>
          <a:xfrm rot="5400000">
            <a:off x="9637782" y="704815"/>
            <a:ext cx="3207811" cy="1842357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645D026-6D26-EEEB-4374-1CB29563E49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681" b="14839"/>
          <a:stretch/>
        </p:blipFill>
        <p:spPr>
          <a:xfrm>
            <a:off x="6635019" y="22088"/>
            <a:ext cx="1790898" cy="2189711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3B79F58-FEFB-D681-DC4C-8C1FF23A92F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3686" b="15122"/>
          <a:stretch/>
        </p:blipFill>
        <p:spPr>
          <a:xfrm>
            <a:off x="4220315" y="521289"/>
            <a:ext cx="1228725" cy="1631974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34D9DE8-ED73-BEFB-A8AF-F3909CC4661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604" t="7527" r="13994" b="31828"/>
          <a:stretch/>
        </p:blipFill>
        <p:spPr>
          <a:xfrm>
            <a:off x="8443328" y="22088"/>
            <a:ext cx="1842358" cy="3207811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E9D58216-88B5-6FEA-3CF6-895829FE092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8298" t="36634" r="15795" b="39730"/>
          <a:stretch/>
        </p:blipFill>
        <p:spPr>
          <a:xfrm>
            <a:off x="10074954" y="3274143"/>
            <a:ext cx="2087912" cy="1620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155FE6-DB0C-8913-EBB4-A93947446B1F}"/>
              </a:ext>
            </a:extLst>
          </p:cNvPr>
          <p:cNvSpPr txBox="1"/>
          <p:nvPr/>
        </p:nvSpPr>
        <p:spPr>
          <a:xfrm>
            <a:off x="4271971" y="2750616"/>
            <a:ext cx="390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/>
            <a:r>
              <a:rPr lang="en-US" sz="1800" b="1" i="0" u="none" strike="noStrike" kern="1200" dirty="0" err="1">
                <a:effectLst/>
                <a:latin typeface="Century Gothic" panose="020B0502020202020204" pitchFamily="34" charset="0"/>
              </a:rPr>
              <a:t>Vd</a:t>
            </a:r>
            <a:r>
              <a:rPr lang="el-GR" sz="1800" b="1" i="0" u="none" strike="noStrike" kern="1200" dirty="0">
                <a:effectLst/>
                <a:latin typeface="Century Gothic" panose="020B0502020202020204" pitchFamily="34" charset="0"/>
              </a:rPr>
              <a:t> </a:t>
            </a:r>
            <a:r>
              <a:rPr lang="el-GR" dirty="0">
                <a:latin typeface="Century Gothic" panose="020B0502020202020204" pitchFamily="34" charset="0"/>
              </a:rPr>
              <a:t>- </a:t>
            </a:r>
            <a:r>
              <a:rPr lang="el-GR" sz="1800" b="1" i="0" u="none" strike="noStrike" kern="1200" dirty="0">
                <a:effectLst/>
                <a:latin typeface="Century Gothic" panose="020B0502020202020204" pitchFamily="34" charset="0"/>
              </a:rPr>
              <a:t>Μόλυνση των φυτών με τον μύκητα </a:t>
            </a:r>
            <a:r>
              <a:rPr lang="en-US" sz="1800" b="1" i="0" u="none" strike="noStrike" kern="1200" dirty="0">
                <a:effectLst/>
                <a:latin typeface="Century Gothic" panose="020B0502020202020204" pitchFamily="34" charset="0"/>
              </a:rPr>
              <a:t>V</a:t>
            </a:r>
            <a:r>
              <a:rPr lang="el-GR" sz="1800" b="1" i="0" u="none" strike="noStrike" kern="1200" dirty="0">
                <a:effectLst/>
                <a:latin typeface="Century Gothic" panose="020B0502020202020204" pitchFamily="34" charset="0"/>
              </a:rPr>
              <a:t>.</a:t>
            </a:r>
            <a:r>
              <a:rPr lang="en-US" sz="1800" b="1" i="0" u="none" strike="noStrike" kern="1200" dirty="0">
                <a:effectLst/>
                <a:latin typeface="Century Gothic" panose="020B0502020202020204" pitchFamily="34" charset="0"/>
              </a:rPr>
              <a:t> </a:t>
            </a:r>
            <a:r>
              <a:rPr lang="en-US" sz="1800" b="1" i="0" u="none" strike="noStrike" kern="1200" dirty="0" err="1">
                <a:effectLst/>
                <a:latin typeface="Century Gothic" panose="020B0502020202020204" pitchFamily="34" charset="0"/>
              </a:rPr>
              <a:t>dahliae</a:t>
            </a:r>
            <a:endParaRPr lang="el-GR" sz="1800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7DE027-8F3E-7D9D-946C-33F23541C41E}"/>
              </a:ext>
            </a:extLst>
          </p:cNvPr>
          <p:cNvSpPr txBox="1"/>
          <p:nvPr/>
        </p:nvSpPr>
        <p:spPr>
          <a:xfrm>
            <a:off x="1603087" y="196859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Μειωμένη ανάπτυξη των φυτών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B8FA6-610A-4730-585E-7DFCF5660265}"/>
              </a:ext>
            </a:extLst>
          </p:cNvPr>
          <p:cNvSpPr txBox="1"/>
          <p:nvPr/>
        </p:nvSpPr>
        <p:spPr>
          <a:xfrm>
            <a:off x="7987041" y="3256489"/>
            <a:ext cx="208791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dirty="0">
                <a:latin typeface="Century Gothic" panose="020B0502020202020204" pitchFamily="34" charset="0"/>
              </a:rPr>
              <a:t>Συμπτώματα στα φύλλα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D5B70-F6B0-A538-E96A-1AC545D0B3C6}"/>
              </a:ext>
            </a:extLst>
          </p:cNvPr>
          <p:cNvSpPr txBox="1"/>
          <p:nvPr/>
        </p:nvSpPr>
        <p:spPr>
          <a:xfrm>
            <a:off x="4034283" y="4748364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Συμπτώματα στη ρίζα</a:t>
            </a:r>
          </a:p>
        </p:txBody>
      </p:sp>
    </p:spTree>
    <p:extLst>
      <p:ext uri="{BB962C8B-B14F-4D97-AF65-F5344CB8AC3E}">
        <p14:creationId xmlns:p14="http://schemas.microsoft.com/office/powerpoint/2010/main" val="185980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CC31E-033D-D607-8276-D73943B0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E7BDA3FB-7E84-5737-D81D-756904C29E6A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68C0619F-7C29-E023-524B-180C6B90755D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B8DEDC43-2A5A-B8EB-4F3D-410F317A480A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F197F83E-EA50-F2B3-45CA-BDE1E859197F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3C6795B-AF0B-DE43-4563-B1B75C655443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7ADF7411-889B-3892-17C5-8D502900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89" y="-292499"/>
            <a:ext cx="1228725" cy="2667000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A3E546C-E978-6C49-EF28-E21C78EB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83" y="89726"/>
            <a:ext cx="1228725" cy="266700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F5FB9DE-110C-76A8-349B-095B23BE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340" y="-206472"/>
            <a:ext cx="1228725" cy="2667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95388C4F-4F3A-DA5E-889D-E12E0291E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505" y="-277751"/>
            <a:ext cx="1228725" cy="266700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B91533FE-0029-FD4B-F8AC-0233BE13A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5" t="16873" r="20968" b="27610"/>
          <a:stretch/>
        </p:blipFill>
        <p:spPr>
          <a:xfrm>
            <a:off x="1268125" y="3028822"/>
            <a:ext cx="2625373" cy="1477559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0C4537B3-EFA4-299C-1465-B7A227F8C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t="19428" r="22523" b="17129"/>
          <a:stretch/>
        </p:blipFill>
        <p:spPr>
          <a:xfrm>
            <a:off x="3893498" y="3908196"/>
            <a:ext cx="2117154" cy="147755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7162961-6204-91CB-3C23-CB98AF2FA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9" t="10734" r="33548" b="6394"/>
          <a:stretch/>
        </p:blipFill>
        <p:spPr>
          <a:xfrm rot="5400000">
            <a:off x="1467307" y="4313830"/>
            <a:ext cx="2227007" cy="2625375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71D2278-C26F-59F6-1ADB-E20B76BBF5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3" t="16042" r="22365" b="17128"/>
          <a:stretch/>
        </p:blipFill>
        <p:spPr>
          <a:xfrm>
            <a:off x="3893498" y="5377646"/>
            <a:ext cx="2117154" cy="1369014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222EF4D0-1B0C-6354-9520-32EEF5FA4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t="10734" r="28172" b="17128"/>
          <a:stretch/>
        </p:blipFill>
        <p:spPr>
          <a:xfrm rot="5400000">
            <a:off x="9821629" y="354757"/>
            <a:ext cx="2725127" cy="2015613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F8B191A1-1569-2844-626B-D9C220EA27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16042" r="25591" b="17128"/>
          <a:stretch/>
        </p:blipFill>
        <p:spPr>
          <a:xfrm rot="5400000">
            <a:off x="9632654" y="3268859"/>
            <a:ext cx="3103076" cy="2015614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35D4AAB3-690B-1CFC-BA4E-9A48666FBF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0729" t="21468" r="16636" b="25592"/>
          <a:stretch/>
        </p:blipFill>
        <p:spPr>
          <a:xfrm>
            <a:off x="8073979" y="-1297"/>
            <a:ext cx="2109095" cy="33278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3FC247-7FC8-B11E-00F3-6027C0976239}"/>
              </a:ext>
            </a:extLst>
          </p:cNvPr>
          <p:cNvSpPr txBox="1"/>
          <p:nvPr/>
        </p:nvSpPr>
        <p:spPr>
          <a:xfrm>
            <a:off x="4490193" y="2756726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Century Gothic" panose="020B0502020202020204" pitchFamily="34" charset="0"/>
              </a:rPr>
              <a:t>Συνδυασμένη επέμβαση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2A2D2-3E07-B9DB-0DBF-96846C481CE6}"/>
              </a:ext>
            </a:extLst>
          </p:cNvPr>
          <p:cNvSpPr txBox="1"/>
          <p:nvPr/>
        </p:nvSpPr>
        <p:spPr>
          <a:xfrm>
            <a:off x="7941246" y="3429000"/>
            <a:ext cx="2109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dirty="0">
                <a:latin typeface="Century Gothic" panose="020B0502020202020204" pitchFamily="34" charset="0"/>
              </a:rPr>
              <a:t>Μικρότερη συχνότητα και ένταση των συμπτωμάτων στα φύλλα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DA720-D657-F3AA-DE1D-6F167AF5BB6E}"/>
              </a:ext>
            </a:extLst>
          </p:cNvPr>
          <p:cNvSpPr txBox="1"/>
          <p:nvPr/>
        </p:nvSpPr>
        <p:spPr>
          <a:xfrm>
            <a:off x="6096000" y="5828204"/>
            <a:ext cx="338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Μικρότερη ένταση ή απουσία συμπτωμάτων στη ρίζα</a:t>
            </a:r>
          </a:p>
        </p:txBody>
      </p:sp>
    </p:spTree>
    <p:extLst>
      <p:ext uri="{BB962C8B-B14F-4D97-AF65-F5344CB8AC3E}">
        <p14:creationId xmlns:p14="http://schemas.microsoft.com/office/powerpoint/2010/main" val="403162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56E11-7256-DE28-8F5D-AADD221F5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4B8E63B5-620B-0BC4-09E6-A014C8DD1CD0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EF95C676-766D-E110-F9A5-7D818BEDC090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C457BEA3-1482-DCB2-B209-A62A63D09A87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146205A1-A92B-4E84-A419-84F24B468244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0105B8B7-C74B-E03A-178C-053CD8B70698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2618F91E-ABA3-CB67-CC8D-2FA040FB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1" y="2960026"/>
            <a:ext cx="6334218" cy="3803904"/>
          </a:xfrm>
          <a:prstGeom prst="rect">
            <a:avLst/>
          </a:prstGeom>
        </p:spPr>
      </p:pic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83591906-CF13-30D9-F560-5AB6F4301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81923"/>
              </p:ext>
            </p:extLst>
          </p:nvPr>
        </p:nvGraphicFramePr>
        <p:xfrm>
          <a:off x="1327351" y="94070"/>
          <a:ext cx="6334218" cy="27523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993">
                  <a:extLst>
                    <a:ext uri="{9D8B030D-6E8A-4147-A177-3AD203B41FA5}">
                      <a16:colId xmlns:a16="http://schemas.microsoft.com/office/drawing/2014/main" val="2523108727"/>
                    </a:ext>
                  </a:extLst>
                </a:gridCol>
                <a:gridCol w="4806225">
                  <a:extLst>
                    <a:ext uri="{9D8B030D-6E8A-4147-A177-3AD203B41FA5}">
                      <a16:colId xmlns:a16="http://schemas.microsoft.com/office/drawing/2014/main" val="936711161"/>
                    </a:ext>
                  </a:extLst>
                </a:gridCol>
              </a:tblGrid>
              <a:tr h="449527">
                <a:tc>
                  <a:txBody>
                    <a:bodyPr/>
                    <a:lstStyle/>
                    <a:p>
                      <a:r>
                        <a:rPr lang="el-GR" sz="1200" dirty="0">
                          <a:latin typeface="Century Gothic" panose="020B0502020202020204" pitchFamily="34" charset="0"/>
                        </a:rPr>
                        <a:t>Δείκτης ασθένειας</a:t>
                      </a:r>
                    </a:p>
                  </a:txBody>
                  <a:tcPr marL="70201" marR="70201" marT="35100" marB="35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dirty="0">
                          <a:latin typeface="Century Gothic" panose="020B0502020202020204" pitchFamily="34" charset="0"/>
                        </a:rPr>
                        <a:t>Περιγραφή</a:t>
                      </a:r>
                    </a:p>
                  </a:txBody>
                  <a:tcPr marL="70201" marR="70201" marT="35100" marB="35100" anchor="ctr"/>
                </a:tc>
                <a:extLst>
                  <a:ext uri="{0D108BD9-81ED-4DB2-BD59-A6C34878D82A}">
                    <a16:rowId xmlns:a16="http://schemas.microsoft.com/office/drawing/2014/main" val="4075133622"/>
                  </a:ext>
                </a:extLst>
              </a:tr>
              <a:tr h="287855">
                <a:tc>
                  <a:txBody>
                    <a:bodyPr/>
                    <a:lstStyle/>
                    <a:p>
                      <a:r>
                        <a:rPr lang="el-GR" sz="120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70201" marR="70201" marT="35100" marB="35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Υγιή φυτά, χωρίς κανένα ορατό σύμπτωμα</a:t>
                      </a:r>
                    </a:p>
                  </a:txBody>
                  <a:tcPr marL="7313" marR="7313" marT="7313" marB="0" anchor="ctr"/>
                </a:tc>
                <a:extLst>
                  <a:ext uri="{0D108BD9-81ED-4DB2-BD59-A6C34878D82A}">
                    <a16:rowId xmlns:a16="http://schemas.microsoft.com/office/drawing/2014/main" val="2745331357"/>
                  </a:ext>
                </a:extLst>
              </a:tr>
              <a:tr h="828077">
                <a:tc>
                  <a:txBody>
                    <a:bodyPr/>
                    <a:lstStyle/>
                    <a:p>
                      <a:r>
                        <a:rPr lang="el-GR" sz="1200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70201" marR="70201" marT="35100" marB="35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dirty="0">
                          <a:latin typeface="Century Gothic" panose="020B0502020202020204" pitchFamily="34" charset="0"/>
                        </a:rPr>
                        <a:t>Συμπτώματα στο υπέργειο μέρος του φυτού, όπως μειωμένη ανάπτυξη φυτού, μαρασμός, κιτρίνισμα και μαρασμός φύλλων ή συνδυασμός όλων αυτών</a:t>
                      </a:r>
                    </a:p>
                  </a:txBody>
                  <a:tcPr marL="70201" marR="70201" marT="35100" marB="35100" anchor="ctr"/>
                </a:tc>
                <a:extLst>
                  <a:ext uri="{0D108BD9-81ED-4DB2-BD59-A6C34878D82A}">
                    <a16:rowId xmlns:a16="http://schemas.microsoft.com/office/drawing/2014/main" val="2409034071"/>
                  </a:ext>
                </a:extLst>
              </a:tr>
              <a:tr h="449527">
                <a:tc>
                  <a:txBody>
                    <a:bodyPr/>
                    <a:lstStyle/>
                    <a:p>
                      <a:r>
                        <a:rPr lang="el-GR" sz="120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70201" marR="70201" marT="35100" marB="35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dirty="0">
                          <a:latin typeface="Century Gothic" panose="020B0502020202020204" pitchFamily="34" charset="0"/>
                        </a:rPr>
                        <a:t>(2) + ανοιχτός καφέ μεταχρωματισμός των αγγείων </a:t>
                      </a:r>
                    </a:p>
                  </a:txBody>
                  <a:tcPr marL="70201" marR="70201" marT="35100" marB="35100" anchor="ctr"/>
                </a:tc>
                <a:extLst>
                  <a:ext uri="{0D108BD9-81ED-4DB2-BD59-A6C34878D82A}">
                    <a16:rowId xmlns:a16="http://schemas.microsoft.com/office/drawing/2014/main" val="1027804737"/>
                  </a:ext>
                </a:extLst>
              </a:tr>
              <a:tr h="449527">
                <a:tc>
                  <a:txBody>
                    <a:bodyPr/>
                    <a:lstStyle/>
                    <a:p>
                      <a:r>
                        <a:rPr lang="el-GR" sz="1200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70201" marR="70201" marT="35100" marB="35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dirty="0">
                          <a:latin typeface="Century Gothic" panose="020B0502020202020204" pitchFamily="34" charset="0"/>
                        </a:rPr>
                        <a:t>(2) + (3) + έντονος καφέ μεταχρωματισμός των αγγείων</a:t>
                      </a:r>
                    </a:p>
                  </a:txBody>
                  <a:tcPr marL="70201" marR="70201" marT="35100" marB="35100" anchor="ctr"/>
                </a:tc>
                <a:extLst>
                  <a:ext uri="{0D108BD9-81ED-4DB2-BD59-A6C34878D82A}">
                    <a16:rowId xmlns:a16="http://schemas.microsoft.com/office/drawing/2014/main" val="2167518346"/>
                  </a:ext>
                </a:extLst>
              </a:tr>
              <a:tr h="287855">
                <a:tc>
                  <a:txBody>
                    <a:bodyPr/>
                    <a:lstStyle/>
                    <a:p>
                      <a:r>
                        <a:rPr lang="el-GR" sz="1200" dirty="0"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marL="70201" marR="70201" marT="35100" marB="35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Σχεδόν νεκρό φυτό</a:t>
                      </a:r>
                    </a:p>
                  </a:txBody>
                  <a:tcPr marL="7313" marR="7313" marT="7313" marB="0" anchor="ctr"/>
                </a:tc>
                <a:extLst>
                  <a:ext uri="{0D108BD9-81ED-4DB2-BD59-A6C34878D82A}">
                    <a16:rowId xmlns:a16="http://schemas.microsoft.com/office/drawing/2014/main" val="41652278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AD7E67-FB51-E96C-67E9-FEB93D59C00D}"/>
              </a:ext>
            </a:extLst>
          </p:cNvPr>
          <p:cNvSpPr txBox="1"/>
          <p:nvPr/>
        </p:nvSpPr>
        <p:spPr>
          <a:xfrm>
            <a:off x="7853297" y="3105834"/>
            <a:ext cx="3628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Στατιστικά σημαντικές διαφορές μεταξύ και των τριών επεμβάσεων</a:t>
            </a:r>
          </a:p>
        </p:txBody>
      </p:sp>
    </p:spTree>
    <p:extLst>
      <p:ext uri="{BB962C8B-B14F-4D97-AF65-F5344CB8AC3E}">
        <p14:creationId xmlns:p14="http://schemas.microsoft.com/office/powerpoint/2010/main" val="363967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35E9D-7CB4-F8C5-093E-2CC3809BC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31D10E09-58FB-A325-40AB-57CF8D1A6C12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C835D463-0F32-572D-533E-314A54F00415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B2D46204-A372-4C5B-490B-2C6A5047599A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C924C25C-CDDB-BF91-41B9-F55A3940DF8A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CCF94BBD-A17F-F1C7-EC94-BF794E184626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CF14857A-E4DB-3CDB-DAF5-FEDB5C57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87" y="2767008"/>
            <a:ext cx="6328618" cy="3803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E2F860-C206-1742-AF93-286E3FA0E0DC}"/>
              </a:ext>
            </a:extLst>
          </p:cNvPr>
          <p:cNvSpPr txBox="1"/>
          <p:nvPr/>
        </p:nvSpPr>
        <p:spPr>
          <a:xfrm>
            <a:off x="1386343" y="1520386"/>
            <a:ext cx="6754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Στατιστικά σημαντική διαφορά μεταξύ </a:t>
            </a:r>
            <a:r>
              <a:rPr lang="en-US" dirty="0" err="1">
                <a:latin typeface="Century Gothic" panose="020B0502020202020204" pitchFamily="34" charset="0"/>
              </a:rPr>
              <a:t>Vd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l-GR" dirty="0">
                <a:latin typeface="Century Gothic" panose="020B0502020202020204" pitchFamily="34" charset="0"/>
              </a:rPr>
              <a:t>και συνδυασμένης επέμβασης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177EC-DEF8-BBCF-FEC5-61EE91A30EF5}"/>
              </a:ext>
            </a:extLst>
          </p:cNvPr>
          <p:cNvSpPr txBox="1"/>
          <p:nvPr/>
        </p:nvSpPr>
        <p:spPr>
          <a:xfrm>
            <a:off x="1318730" y="412955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Νωπό βάρος φυτών</a:t>
            </a: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4F210CD5-40A7-3376-66D1-EB6F8AFDAB6E}"/>
              </a:ext>
            </a:extLst>
          </p:cNvPr>
          <p:cNvCxnSpPr>
            <a:cxnSpLocks/>
          </p:cNvCxnSpPr>
          <p:nvPr/>
        </p:nvCxnSpPr>
        <p:spPr>
          <a:xfrm>
            <a:off x="1386343" y="838055"/>
            <a:ext cx="5220936" cy="0"/>
          </a:xfrm>
          <a:prstGeom prst="line">
            <a:avLst/>
          </a:prstGeom>
          <a:ln w="38100">
            <a:solidFill>
              <a:srgbClr val="549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56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E3553-0E07-CC29-9F6E-FA5FE6072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853ACF20-1C15-6CAC-AA37-C806B0B4619D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1020025E-F0EF-CA95-734A-7F6D3F98F09E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D2BBF0E0-6A6F-8C96-F172-7136A6DA40FF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499FFDD6-FF26-ACE4-3F25-D21BB9CCFE41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0124D7AB-B9A1-91E2-AFC7-75E90234E554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110EC3D0-2BA7-21FD-91DE-2B91C74E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31089" t="20278" r="16049" b="17921"/>
          <a:stretch/>
        </p:blipFill>
        <p:spPr>
          <a:xfrm>
            <a:off x="1430589" y="2854361"/>
            <a:ext cx="3436379" cy="185580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A4152CA2-5A40-A59C-199B-4EB80304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951" t="21718" r="18710" b="24206"/>
          <a:stretch/>
        </p:blipFill>
        <p:spPr>
          <a:xfrm>
            <a:off x="1430587" y="4710162"/>
            <a:ext cx="3436379" cy="2027461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F4591E-77AB-95BF-0759-B67E73633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r="21506"/>
          <a:stretch/>
        </p:blipFill>
        <p:spPr>
          <a:xfrm rot="5400000">
            <a:off x="7582961" y="1731868"/>
            <a:ext cx="2546333" cy="197456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E5C90E65-FB62-57E9-2CC8-DE2D2285E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4" r="28602"/>
          <a:stretch/>
        </p:blipFill>
        <p:spPr>
          <a:xfrm rot="5400000">
            <a:off x="9638892" y="1655134"/>
            <a:ext cx="2541707" cy="2132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898F6B-16DB-17AF-C3D6-8DDE3D0E10A1}"/>
              </a:ext>
            </a:extLst>
          </p:cNvPr>
          <p:cNvSpPr txBox="1"/>
          <p:nvPr/>
        </p:nvSpPr>
        <p:spPr>
          <a:xfrm>
            <a:off x="3353554" y="216889"/>
            <a:ext cx="620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Century Gothic" panose="020B0502020202020204" pitchFamily="34" charset="0"/>
              </a:rPr>
              <a:t>Επέμβαση ΒΣ (προσθήκη </a:t>
            </a:r>
            <a:r>
              <a:rPr lang="el-GR" b="1" dirty="0" err="1">
                <a:latin typeface="Century Gothic" panose="020B0502020202020204" pitchFamily="34" charset="0"/>
              </a:rPr>
              <a:t>βιοστερεού</a:t>
            </a:r>
            <a:r>
              <a:rPr lang="el-GR" b="1" dirty="0">
                <a:latin typeface="Century Gothic" panose="020B0502020202020204" pitchFamily="34" charset="0"/>
              </a:rPr>
              <a:t> στο υπόστρωμα)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AA821-51B5-90A2-9323-6328C2953009}"/>
              </a:ext>
            </a:extLst>
          </p:cNvPr>
          <p:cNvSpPr txBox="1"/>
          <p:nvPr/>
        </p:nvSpPr>
        <p:spPr>
          <a:xfrm>
            <a:off x="1590090" y="877256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Πιθανή καταπόνηση της ρίζας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75EF3-38D9-9280-78D2-854ABC2CEA2C}"/>
              </a:ext>
            </a:extLst>
          </p:cNvPr>
          <p:cNvSpPr txBox="1"/>
          <p:nvPr/>
        </p:nvSpPr>
        <p:spPr>
          <a:xfrm>
            <a:off x="7619250" y="877256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Πρόωρη ανθοφορία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F67766E2-4287-3E72-7DBB-CCFA15C98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415" y="4071373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5853F6-2479-3074-54DF-B1C3DBA4E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3873D1D2-2D38-35A2-4D8D-CB261506442E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406471C8-0062-940F-8EDC-F531E2E04F42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55940C03-DE6A-95BC-3795-FC54BA0180E2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395BACB0-91BD-3E0C-B750-7A6AAE4F0A4A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9AB447FD-EBB8-6696-5A1D-A98BA0E68B8E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CB0CC6-714A-9E63-B6B3-9CAE25D4E3B9}"/>
              </a:ext>
            </a:extLst>
          </p:cNvPr>
          <p:cNvSpPr txBox="1"/>
          <p:nvPr/>
        </p:nvSpPr>
        <p:spPr>
          <a:xfrm>
            <a:off x="2006579" y="2305615"/>
            <a:ext cx="81788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>
                <a:latin typeface="Century Gothic" panose="020B0502020202020204" pitchFamily="34" charset="0"/>
              </a:rPr>
              <a:t>Η προσθήκη </a:t>
            </a:r>
            <a:r>
              <a:rPr lang="el-GR" sz="2000" dirty="0" err="1">
                <a:latin typeface="Century Gothic" panose="020B0502020202020204" pitchFamily="34" charset="0"/>
              </a:rPr>
              <a:t>βιοστερεού</a:t>
            </a:r>
            <a:r>
              <a:rPr lang="el-GR" sz="2000" dirty="0">
                <a:latin typeface="Century Gothic" panose="020B0502020202020204" pitchFamily="34" charset="0"/>
              </a:rPr>
              <a:t> στο υπόστρωμα ανάπτυξης των φυτών </a:t>
            </a:r>
          </a:p>
          <a:p>
            <a:endParaRPr lang="el-GR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latin typeface="Century Gothic" panose="020B0502020202020204" pitchFamily="34" charset="0"/>
              </a:rPr>
              <a:t>Μείωσε την ένταση της ασθένειας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latin typeface="Century Gothic" panose="020B0502020202020204" pitchFamily="34" charset="0"/>
              </a:rPr>
              <a:t>Αύξησε τη βιομάζα των φυτών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latin typeface="Century Gothic" panose="020B0502020202020204" pitchFamily="34" charset="0"/>
              </a:rPr>
              <a:t>Αύξησε τον αριθμό των σχηματισμένων </a:t>
            </a:r>
            <a:r>
              <a:rPr lang="el-GR" sz="2000" dirty="0" err="1">
                <a:latin typeface="Century Gothic" panose="020B0502020202020204" pitchFamily="34" charset="0"/>
              </a:rPr>
              <a:t>ανθέων</a:t>
            </a:r>
            <a:r>
              <a:rPr lang="el-GR" sz="2000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177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40A3722-E9D3-E4D9-41E3-416112B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AF6D28-C62C-323D-42F9-1D9EDE7BB85C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Σας ευχαριστώ θερμά για τη προσοχή σας!</a:t>
            </a:r>
          </a:p>
        </p:txBody>
      </p:sp>
    </p:spTree>
    <p:extLst>
      <p:ext uri="{BB962C8B-B14F-4D97-AF65-F5344CB8AC3E}">
        <p14:creationId xmlns:p14="http://schemas.microsoft.com/office/powerpoint/2010/main" val="2983850334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B2717-D3AF-8ED4-3DB2-B89309E35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938BC6D3-AF56-0142-FAB4-3D9F92DC0A5E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264D1BB5-1309-9275-FF42-1FC649809136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A0C233D4-9275-8E14-A0C5-CD97D4B15399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4273E8DB-B543-18CC-C63E-DE555CC72410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5F4A0D4-D52E-F208-0CFF-5123201B87A5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D7143-208F-5627-DCFA-47F49C7B21A8}"/>
              </a:ext>
            </a:extLst>
          </p:cNvPr>
          <p:cNvSpPr txBox="1"/>
          <p:nvPr/>
        </p:nvSpPr>
        <p:spPr>
          <a:xfrm>
            <a:off x="1430591" y="159153"/>
            <a:ext cx="867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Λίπανση με </a:t>
            </a:r>
            <a:r>
              <a:rPr lang="el-GR" dirty="0" err="1">
                <a:latin typeface="Century Gothic" panose="020B0502020202020204" pitchFamily="34" charset="0"/>
              </a:rPr>
              <a:t>Βιοστερεά</a:t>
            </a:r>
            <a:r>
              <a:rPr lang="en-US" dirty="0">
                <a:latin typeface="Century Gothic" panose="020B0502020202020204" pitchFamily="34" charset="0"/>
              </a:rPr>
              <a:t> – </a:t>
            </a:r>
            <a:r>
              <a:rPr lang="el-GR" dirty="0">
                <a:latin typeface="Century Gothic" panose="020B0502020202020204" pitchFamily="34" charset="0"/>
              </a:rPr>
              <a:t>Οργανικό υλικό από επεξεργασία ιλύος από λύματα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154BF-5D98-10AD-109E-75CB8CD4B138}"/>
              </a:ext>
            </a:extLst>
          </p:cNvPr>
          <p:cNvSpPr txBox="1"/>
          <p:nvPr/>
        </p:nvSpPr>
        <p:spPr>
          <a:xfrm>
            <a:off x="2246030" y="105126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Ανακύκλωση αποβλήτων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3D876-3EA0-BF8D-7D81-F02A6FABFCB7}"/>
              </a:ext>
            </a:extLst>
          </p:cNvPr>
          <p:cNvSpPr txBox="1"/>
          <p:nvPr/>
        </p:nvSpPr>
        <p:spPr>
          <a:xfrm>
            <a:off x="2246030" y="1595419"/>
            <a:ext cx="594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Εμπλουτισμός με οργανική ύλη και θρεπτικά στοιχεία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886DB-1B5C-6EF1-2776-C776771D88F9}"/>
              </a:ext>
            </a:extLst>
          </p:cNvPr>
          <p:cNvSpPr txBox="1"/>
          <p:nvPr/>
        </p:nvSpPr>
        <p:spPr>
          <a:xfrm>
            <a:off x="2246030" y="2730204"/>
            <a:ext cx="5582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Ανάπτυξη </a:t>
            </a:r>
            <a:r>
              <a:rPr lang="en-US" dirty="0">
                <a:latin typeface="Century Gothic" panose="020B0502020202020204" pitchFamily="34" charset="0"/>
              </a:rPr>
              <a:t>“</a:t>
            </a:r>
            <a:r>
              <a:rPr lang="el-GR" dirty="0">
                <a:latin typeface="Century Gothic" panose="020B0502020202020204" pitchFamily="34" charset="0"/>
              </a:rPr>
              <a:t>ωφέλιμων</a:t>
            </a:r>
            <a:r>
              <a:rPr lang="en-US" dirty="0">
                <a:latin typeface="Century Gothic" panose="020B0502020202020204" pitchFamily="34" charset="0"/>
              </a:rPr>
              <a:t>” </a:t>
            </a:r>
            <a:r>
              <a:rPr lang="el-GR" dirty="0">
                <a:latin typeface="Century Gothic" panose="020B0502020202020204" pitchFamily="34" charset="0"/>
              </a:rPr>
              <a:t>μικροβιακών κοινοτήτων στο έδαφος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ADC47-80F1-2A2F-D699-8C36B2FBCF09}"/>
              </a:ext>
            </a:extLst>
          </p:cNvPr>
          <p:cNvSpPr txBox="1"/>
          <p:nvPr/>
        </p:nvSpPr>
        <p:spPr>
          <a:xfrm>
            <a:off x="2246030" y="2193401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Βελτίωση της δομής του εδάφους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62D3D-D460-5DA9-C58D-831430BB4E3C}"/>
              </a:ext>
            </a:extLst>
          </p:cNvPr>
          <p:cNvSpPr txBox="1"/>
          <p:nvPr/>
        </p:nvSpPr>
        <p:spPr>
          <a:xfrm>
            <a:off x="3923376" y="528485"/>
            <a:ext cx="797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Κατάλληλη επεξεργασία, απολύμανση και </a:t>
            </a:r>
            <a:r>
              <a:rPr lang="el-GR" dirty="0" err="1">
                <a:latin typeface="Century Gothic" panose="020B0502020202020204" pitchFamily="34" charset="0"/>
              </a:rPr>
              <a:t>οικοτοξικολογικές</a:t>
            </a:r>
            <a:r>
              <a:rPr lang="el-GR" dirty="0">
                <a:latin typeface="Century Gothic" panose="020B0502020202020204" pitchFamily="34" charset="0"/>
              </a:rPr>
              <a:t> αναλύσεις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75E2EF6B-FBF7-4D69-0BF4-201E109E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83" y="949349"/>
            <a:ext cx="565847" cy="565847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CAE1B6DB-BE8B-8496-8676-8432BF38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74" y="1957400"/>
            <a:ext cx="1352263" cy="944224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80E26BB4-FD3A-2277-11BF-A0CF092F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83" y="2698120"/>
            <a:ext cx="1124790" cy="78538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00C33812-F35F-CD90-94E8-B57B22206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575" y="1438542"/>
            <a:ext cx="979406" cy="683874"/>
          </a:xfrm>
          <a:prstGeom prst="rect">
            <a:avLst/>
          </a:prstGeom>
        </p:spPr>
      </p:pic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A8AB6D2C-1749-197B-5CC9-9013D12E03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396"/>
          <a:stretch/>
        </p:blipFill>
        <p:spPr>
          <a:xfrm>
            <a:off x="8803446" y="3726932"/>
            <a:ext cx="3186939" cy="1758658"/>
          </a:xfrm>
          <a:prstGeom prst="rect">
            <a:avLst/>
          </a:prstGeom>
        </p:spPr>
      </p:pic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AB8DF043-5AC4-AE91-61F6-F30B895D7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974" y="3587552"/>
            <a:ext cx="2929163" cy="1615949"/>
          </a:xfrm>
          <a:prstGeom prst="rect">
            <a:avLst/>
          </a:prstGeom>
        </p:spPr>
      </p:pic>
      <p:pic>
        <p:nvPicPr>
          <p:cNvPr id="31" name="Εικόνα 30">
            <a:extLst>
              <a:ext uri="{FF2B5EF4-FFF2-40B4-BE49-F238E27FC236}">
                <a16:creationId xmlns:a16="http://schemas.microsoft.com/office/drawing/2014/main" id="{942E436B-E185-1A20-3286-227C189BA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971" y="5408380"/>
            <a:ext cx="3223709" cy="951321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885FF882-78BB-920B-4BB1-BC433C83D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5240" y="4740003"/>
            <a:ext cx="4301801" cy="1587041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D4B61623-F7DA-6A13-871B-AAF0B96E84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11975"/>
          <a:stretch/>
        </p:blipFill>
        <p:spPr>
          <a:xfrm>
            <a:off x="4265539" y="3372666"/>
            <a:ext cx="4609426" cy="1185106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75BE71F4-9077-B1A0-1ED2-A264386AB9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8029" y="5626796"/>
            <a:ext cx="4235116" cy="12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2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8A9D3D-F2D8-F157-1169-9B7B81BE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5F54B584-A0A6-367F-6D81-B073862A79F4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77440E1A-687E-AE01-31CC-6F3CFD3A1134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37886967-946C-2A12-33F8-E66540E0CF5D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83BE0A7A-5FDD-43CB-1C8E-D0DB1B8A2BF7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9250C7C2-317E-F49C-D9CA-6CD7AE835BEC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3E4DA-6A03-633D-3642-14E6220AA720}"/>
              </a:ext>
            </a:extLst>
          </p:cNvPr>
          <p:cNvSpPr txBox="1"/>
          <p:nvPr/>
        </p:nvSpPr>
        <p:spPr>
          <a:xfrm>
            <a:off x="1430591" y="577158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Μύκητας </a:t>
            </a:r>
            <a:r>
              <a:rPr lang="en-US" i="1" dirty="0">
                <a:latin typeface="Century Gothic" panose="020B0502020202020204" pitchFamily="34" charset="0"/>
              </a:rPr>
              <a:t>Verticillium </a:t>
            </a:r>
            <a:r>
              <a:rPr lang="en-US" i="1" dirty="0" err="1">
                <a:latin typeface="Century Gothic" panose="020B0502020202020204" pitchFamily="34" charset="0"/>
              </a:rPr>
              <a:t>dahliae</a:t>
            </a:r>
            <a:r>
              <a:rPr lang="en-US" i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el-GR" dirty="0" err="1">
                <a:latin typeface="Century Gothic" panose="020B0502020202020204" pitchFamily="34" charset="0"/>
                <a:sym typeface="Wingdings" panose="05000000000000000000" pitchFamily="2" charset="2"/>
              </a:rPr>
              <a:t>Αδρομύκωση</a:t>
            </a:r>
            <a:r>
              <a:rPr lang="el-GR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endParaRPr lang="el-GR" dirty="0"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CBFEDF9A-835D-BBDE-B27D-F8E00D2B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794" y="3842769"/>
            <a:ext cx="1842450" cy="2897252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E1796243-3BDC-CAAA-E983-78C429D21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247" y="2654713"/>
            <a:ext cx="2242252" cy="2892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062FE-3EB1-F8B6-D275-44DE15290B97}"/>
              </a:ext>
            </a:extLst>
          </p:cNvPr>
          <p:cNvSpPr txBox="1"/>
          <p:nvPr/>
        </p:nvSpPr>
        <p:spPr>
          <a:xfrm>
            <a:off x="8193247" y="857408"/>
            <a:ext cx="40366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Συμπτώματα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  <a:endParaRPr lang="el-GR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 Gothic" panose="020B0502020202020204" pitchFamily="34" charset="0"/>
              </a:rPr>
              <a:t>Μεταχρωματισμός των αγγείων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 Gothic" panose="020B0502020202020204" pitchFamily="34" charset="0"/>
              </a:rPr>
              <a:t>Μειωμένη αύξηση και ανάπτυξη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 Gothic" panose="020B0502020202020204" pitchFamily="34" charset="0"/>
              </a:rPr>
              <a:t>Μαρασμός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 Gothic" panose="020B0502020202020204" pitchFamily="34" charset="0"/>
              </a:rPr>
              <a:t>Μειωμένη παραγωγή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 Gothic" panose="020B0502020202020204" pitchFamily="34" charset="0"/>
              </a:rPr>
              <a:t>Νεκρώσεις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CEFC5BF4-3439-9D79-41C1-24588EC80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259" y="1734571"/>
            <a:ext cx="4844847" cy="3913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04360-C87B-FCE2-3BF1-256CA2CE1EE2}"/>
              </a:ext>
            </a:extLst>
          </p:cNvPr>
          <p:cNvSpPr txBox="1"/>
          <p:nvPr/>
        </p:nvSpPr>
        <p:spPr>
          <a:xfrm>
            <a:off x="1135621" y="6382939"/>
            <a:ext cx="6360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https://www.sciencefacts.net/vascular-tissue-in-plants.html</a:t>
            </a:r>
            <a:endParaRPr lang="el-GR" sz="1050" dirty="0"/>
          </a:p>
        </p:txBody>
      </p:sp>
      <p:cxnSp>
        <p:nvCxnSpPr>
          <p:cNvPr id="10" name="Ευθεία γραμμή σύνδεσης 9">
            <a:extLst>
              <a:ext uri="{FF2B5EF4-FFF2-40B4-BE49-F238E27FC236}">
                <a16:creationId xmlns:a16="http://schemas.microsoft.com/office/drawing/2014/main" id="{6AEE9907-95AD-1E9A-CD78-A362952627C2}"/>
              </a:ext>
            </a:extLst>
          </p:cNvPr>
          <p:cNvCxnSpPr/>
          <p:nvPr/>
        </p:nvCxnSpPr>
        <p:spPr>
          <a:xfrm>
            <a:off x="1231877" y="6412832"/>
            <a:ext cx="8429484" cy="0"/>
          </a:xfrm>
          <a:prstGeom prst="line">
            <a:avLst/>
          </a:prstGeom>
          <a:ln>
            <a:solidFill>
              <a:srgbClr val="549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Ομάδα 24">
            <a:extLst>
              <a:ext uri="{FF2B5EF4-FFF2-40B4-BE49-F238E27FC236}">
                <a16:creationId xmlns:a16="http://schemas.microsoft.com/office/drawing/2014/main" id="{680C21F1-EEEA-B60D-2FAB-A23A50A2C569}"/>
              </a:ext>
            </a:extLst>
          </p:cNvPr>
          <p:cNvGrpSpPr/>
          <p:nvPr/>
        </p:nvGrpSpPr>
        <p:grpSpPr>
          <a:xfrm>
            <a:off x="3820456" y="3277237"/>
            <a:ext cx="1632534" cy="2394165"/>
            <a:chOff x="3820456" y="3277237"/>
            <a:chExt cx="1632534" cy="2394165"/>
          </a:xfrm>
        </p:grpSpPr>
        <p:pic>
          <p:nvPicPr>
            <p:cNvPr id="12" name="Εικόνα 11">
              <a:extLst>
                <a:ext uri="{FF2B5EF4-FFF2-40B4-BE49-F238E27FC236}">
                  <a16:creationId xmlns:a16="http://schemas.microsoft.com/office/drawing/2014/main" id="{F95490CD-4A5A-D015-1A7F-0E890DE94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152503">
              <a:off x="3727984" y="4011364"/>
              <a:ext cx="1420656" cy="991979"/>
            </a:xfrm>
            <a:prstGeom prst="rect">
              <a:avLst/>
            </a:prstGeom>
          </p:spPr>
        </p:pic>
        <p:pic>
          <p:nvPicPr>
            <p:cNvPr id="13" name="Εικόνα 12">
              <a:extLst>
                <a:ext uri="{FF2B5EF4-FFF2-40B4-BE49-F238E27FC236}">
                  <a16:creationId xmlns:a16="http://schemas.microsoft.com/office/drawing/2014/main" id="{B1F4554F-34DF-4D84-AA10-65E35B1BC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152503">
              <a:off x="3880384" y="4163764"/>
              <a:ext cx="1420656" cy="991979"/>
            </a:xfrm>
            <a:prstGeom prst="rect">
              <a:avLst/>
            </a:prstGeom>
          </p:spPr>
        </p:pic>
        <p:pic>
          <p:nvPicPr>
            <p:cNvPr id="14" name="Εικόνα 13">
              <a:extLst>
                <a:ext uri="{FF2B5EF4-FFF2-40B4-BE49-F238E27FC236}">
                  <a16:creationId xmlns:a16="http://schemas.microsoft.com/office/drawing/2014/main" id="{32E1DB1E-109B-F232-BCF1-34B2C7724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152503">
              <a:off x="4214944" y="4006427"/>
              <a:ext cx="1420656" cy="991979"/>
            </a:xfrm>
            <a:prstGeom prst="rect">
              <a:avLst/>
            </a:prstGeom>
          </p:spPr>
        </p:pic>
        <p:pic>
          <p:nvPicPr>
            <p:cNvPr id="16" name="Εικόνα 15">
              <a:extLst>
                <a:ext uri="{FF2B5EF4-FFF2-40B4-BE49-F238E27FC236}">
                  <a16:creationId xmlns:a16="http://schemas.microsoft.com/office/drawing/2014/main" id="{BDB15730-1D78-7AF3-EEF1-39C3E810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152503">
              <a:off x="3669545" y="3756920"/>
              <a:ext cx="1420656" cy="991979"/>
            </a:xfrm>
            <a:prstGeom prst="rect">
              <a:avLst/>
            </a:prstGeom>
          </p:spPr>
        </p:pic>
        <p:pic>
          <p:nvPicPr>
            <p:cNvPr id="18" name="Εικόνα 17">
              <a:extLst>
                <a:ext uri="{FF2B5EF4-FFF2-40B4-BE49-F238E27FC236}">
                  <a16:creationId xmlns:a16="http://schemas.microsoft.com/office/drawing/2014/main" id="{8D724A11-B072-6170-84AD-D7FEB3B6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152503">
              <a:off x="4246673" y="3491575"/>
              <a:ext cx="1420656" cy="991979"/>
            </a:xfrm>
            <a:prstGeom prst="rect">
              <a:avLst/>
            </a:prstGeom>
          </p:spPr>
        </p:pic>
        <p:pic>
          <p:nvPicPr>
            <p:cNvPr id="19" name="Εικόνα 18">
              <a:extLst>
                <a:ext uri="{FF2B5EF4-FFF2-40B4-BE49-F238E27FC236}">
                  <a16:creationId xmlns:a16="http://schemas.microsoft.com/office/drawing/2014/main" id="{431170B2-5347-FFA1-181C-1FFEFCDC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152503">
              <a:off x="4177500" y="4447769"/>
              <a:ext cx="1420656" cy="991979"/>
            </a:xfrm>
            <a:prstGeom prst="rect">
              <a:avLst/>
            </a:prstGeom>
          </p:spPr>
        </p:pic>
        <p:pic>
          <p:nvPicPr>
            <p:cNvPr id="20" name="Εικόνα 19">
              <a:extLst>
                <a:ext uri="{FF2B5EF4-FFF2-40B4-BE49-F238E27FC236}">
                  <a16:creationId xmlns:a16="http://schemas.microsoft.com/office/drawing/2014/main" id="{9C53E25C-51BE-33AE-675E-9E69C633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152503">
              <a:off x="3606118" y="3872778"/>
              <a:ext cx="1420656" cy="991979"/>
            </a:xfrm>
            <a:prstGeom prst="rect">
              <a:avLst/>
            </a:prstGeom>
          </p:spPr>
        </p:pic>
        <p:pic>
          <p:nvPicPr>
            <p:cNvPr id="24" name="Εικόνα 23">
              <a:extLst>
                <a:ext uri="{FF2B5EF4-FFF2-40B4-BE49-F238E27FC236}">
                  <a16:creationId xmlns:a16="http://schemas.microsoft.com/office/drawing/2014/main" id="{20518336-7449-FDAC-9983-A37198C4E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152503">
              <a:off x="3727846" y="4465084"/>
              <a:ext cx="1420656" cy="991979"/>
            </a:xfrm>
            <a:prstGeom prst="rect">
              <a:avLst/>
            </a:prstGeom>
          </p:spPr>
        </p:pic>
      </p:grpSp>
      <p:sp>
        <p:nvSpPr>
          <p:cNvPr id="26" name="Σύμβολο πολλαπλασιασμού 25">
            <a:extLst>
              <a:ext uri="{FF2B5EF4-FFF2-40B4-BE49-F238E27FC236}">
                <a16:creationId xmlns:a16="http://schemas.microsoft.com/office/drawing/2014/main" id="{4E3065FA-965A-9148-75C7-8B0996DCDB64}"/>
              </a:ext>
            </a:extLst>
          </p:cNvPr>
          <p:cNvSpPr/>
          <p:nvPr/>
        </p:nvSpPr>
        <p:spPr>
          <a:xfrm>
            <a:off x="4125057" y="2721211"/>
            <a:ext cx="584886" cy="597377"/>
          </a:xfrm>
          <a:prstGeom prst="mathMultiply">
            <a:avLst>
              <a:gd name="adj1" fmla="val 111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Σύμβολο πολλαπλασιασμού 26">
            <a:extLst>
              <a:ext uri="{FF2B5EF4-FFF2-40B4-BE49-F238E27FC236}">
                <a16:creationId xmlns:a16="http://schemas.microsoft.com/office/drawing/2014/main" id="{00D121DF-0BA5-7581-18A0-682B32FC1956}"/>
              </a:ext>
            </a:extLst>
          </p:cNvPr>
          <p:cNvSpPr/>
          <p:nvPr/>
        </p:nvSpPr>
        <p:spPr>
          <a:xfrm>
            <a:off x="4702185" y="2669482"/>
            <a:ext cx="584886" cy="597377"/>
          </a:xfrm>
          <a:prstGeom prst="mathMultiply">
            <a:avLst>
              <a:gd name="adj1" fmla="val 111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Βέλος: Κυκλικό 27">
            <a:extLst>
              <a:ext uri="{FF2B5EF4-FFF2-40B4-BE49-F238E27FC236}">
                <a16:creationId xmlns:a16="http://schemas.microsoft.com/office/drawing/2014/main" id="{7A6DF835-E461-9922-DC52-8851B3108048}"/>
              </a:ext>
            </a:extLst>
          </p:cNvPr>
          <p:cNvSpPr/>
          <p:nvPr/>
        </p:nvSpPr>
        <p:spPr>
          <a:xfrm rot="19290803">
            <a:off x="6684798" y="835703"/>
            <a:ext cx="1580041" cy="16156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051235"/>
              <a:gd name="adj5" fmla="val 125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12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07850-FFDD-2BCA-EC7F-23AEEDD03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9CC7FCB7-2C70-AABA-1A74-11171C704A10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77B07BFB-342C-55C1-3B86-61FA3C341BA9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CDD10994-6703-0457-AE5D-44FBC1B23C05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7454634E-11AB-9CD4-9BB6-770807A872C4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9141792C-3057-9E88-5E57-589F7AC79A3A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FD2E2-FB39-A2BB-F1BD-DE0AEA4F0F7F}"/>
              </a:ext>
            </a:extLst>
          </p:cNvPr>
          <p:cNvSpPr txBox="1"/>
          <p:nvPr/>
        </p:nvSpPr>
        <p:spPr>
          <a:xfrm>
            <a:off x="3401170" y="2033698"/>
            <a:ext cx="7467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entury Gothic" panose="020B0502020202020204" pitchFamily="34" charset="0"/>
              </a:rPr>
              <a:t>Στόχος του πειράματος</a:t>
            </a:r>
            <a:r>
              <a:rPr lang="en-US" sz="2800" dirty="0">
                <a:latin typeface="Century Gothic" panose="020B0502020202020204" pitchFamily="34" charset="0"/>
              </a:rPr>
              <a:t>:</a:t>
            </a:r>
            <a:r>
              <a:rPr lang="el-GR" sz="2800" dirty="0">
                <a:latin typeface="Century Gothic" panose="020B0502020202020204" pitchFamily="34" charset="0"/>
              </a:rPr>
              <a:t> </a:t>
            </a:r>
          </a:p>
          <a:p>
            <a:endParaRPr lang="el-GR" sz="2000" dirty="0">
              <a:latin typeface="Century Gothic" panose="020B0502020202020204" pitchFamily="34" charset="0"/>
            </a:endParaRPr>
          </a:p>
          <a:p>
            <a:r>
              <a:rPr lang="el-GR" sz="2000" dirty="0">
                <a:latin typeface="Century Gothic" panose="020B0502020202020204" pitchFamily="34" charset="0"/>
              </a:rPr>
              <a:t>Ενσωμάτωση </a:t>
            </a:r>
            <a:r>
              <a:rPr lang="el-GR" sz="2000" dirty="0" err="1">
                <a:latin typeface="Century Gothic" panose="020B0502020202020204" pitchFamily="34" charset="0"/>
              </a:rPr>
              <a:t>βιοστερεών</a:t>
            </a:r>
            <a:r>
              <a:rPr lang="el-GR" sz="2000" dirty="0">
                <a:latin typeface="Century Gothic" panose="020B0502020202020204" pitchFamily="34" charset="0"/>
              </a:rPr>
              <a:t> για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  <a:endParaRPr lang="el-GR" sz="2000" dirty="0">
              <a:latin typeface="Century Gothic" panose="020B0502020202020204" pitchFamily="34" charset="0"/>
            </a:endParaRPr>
          </a:p>
          <a:p>
            <a:endParaRPr lang="el-GR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latin typeface="Century Gothic" panose="020B0502020202020204" pitchFamily="34" charset="0"/>
              </a:rPr>
              <a:t>Προαγωγή της ανάπτυξης των φυτών</a:t>
            </a:r>
          </a:p>
          <a:p>
            <a:endParaRPr lang="el-GR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latin typeface="Century Gothic" panose="020B0502020202020204" pitchFamily="34" charset="0"/>
              </a:rPr>
              <a:t>Αντιμετώπιση της ασθένειας της </a:t>
            </a:r>
            <a:r>
              <a:rPr lang="el-GR" sz="2000" dirty="0" err="1">
                <a:latin typeface="Century Gothic" panose="020B0502020202020204" pitchFamily="34" charset="0"/>
              </a:rPr>
              <a:t>αδρομύκωσης</a:t>
            </a:r>
            <a:r>
              <a:rPr lang="el-GR" sz="2000" dirty="0">
                <a:latin typeface="Century Gothic" panose="020B0502020202020204" pitchFamily="34" charset="0"/>
              </a:rPr>
              <a:t> που προκαλείται από τον </a:t>
            </a:r>
            <a:r>
              <a:rPr lang="en-US" sz="2000" i="1" dirty="0">
                <a:latin typeface="Century Gothic" panose="020B0502020202020204" pitchFamily="34" charset="0"/>
              </a:rPr>
              <a:t>V. </a:t>
            </a:r>
            <a:r>
              <a:rPr lang="en-US" sz="2000" i="1" dirty="0" err="1">
                <a:latin typeface="Century Gothic" panose="020B0502020202020204" pitchFamily="34" charset="0"/>
              </a:rPr>
              <a:t>dahliae</a:t>
            </a:r>
            <a:endParaRPr lang="el-GR" sz="2000" i="1" dirty="0"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C91E61C-0731-1F0C-EE73-84B1BDE7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4" y="1098761"/>
            <a:ext cx="38195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61651-2F4D-F34A-856C-2065306A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ED154E65-C52E-975A-0835-CE77E217D1C8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B79F9286-CBA3-7468-EADF-4D82DB6614DA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91D52809-D547-CFD1-4FA1-1379DE7EE22B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D55C7826-4561-D537-AAA7-D6DBD5988D66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94A2E4D6-F79F-B6C3-E458-A832F3097BD5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F7818-8584-F47D-16B9-8FAD5FB5E478}"/>
              </a:ext>
            </a:extLst>
          </p:cNvPr>
          <p:cNvSpPr txBox="1"/>
          <p:nvPr/>
        </p:nvSpPr>
        <p:spPr>
          <a:xfrm>
            <a:off x="1518805" y="501408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 err="1">
                <a:latin typeface="Century Gothic" panose="020B0502020202020204" pitchFamily="34" charset="0"/>
              </a:rPr>
              <a:t>Βιοστερεό</a:t>
            </a:r>
            <a:endParaRPr lang="el-GR" u="sng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C8A1A-B8D5-1A38-2CA0-141BCD5C94E5}"/>
              </a:ext>
            </a:extLst>
          </p:cNvPr>
          <p:cNvSpPr txBox="1"/>
          <p:nvPr/>
        </p:nvSpPr>
        <p:spPr>
          <a:xfrm>
            <a:off x="1518805" y="1916415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>
                <a:latin typeface="Century Gothic" panose="020B0502020202020204" pitchFamily="34" charset="0"/>
              </a:rPr>
              <a:t>Μόλυσμα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0409F-E806-C21E-87D9-04159295D197}"/>
              </a:ext>
            </a:extLst>
          </p:cNvPr>
          <p:cNvSpPr txBox="1"/>
          <p:nvPr/>
        </p:nvSpPr>
        <p:spPr>
          <a:xfrm>
            <a:off x="3084002" y="544539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>
                <a:latin typeface="Century Gothic" panose="020B0502020202020204" pitchFamily="34" charset="0"/>
              </a:rPr>
              <a:t>Φυτικό υλικό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6BD6202-CDF5-ED5A-F695-88F6B3C29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79" y="2285747"/>
            <a:ext cx="1369968" cy="1825569"/>
          </a:xfrm>
          <a:prstGeom prst="rect">
            <a:avLst/>
          </a:prstGeom>
        </p:spPr>
      </p:pic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8B7C3DB1-D70F-9230-72DC-2633C0461D58}"/>
              </a:ext>
            </a:extLst>
          </p:cNvPr>
          <p:cNvCxnSpPr/>
          <p:nvPr/>
        </p:nvCxnSpPr>
        <p:spPr>
          <a:xfrm>
            <a:off x="1480349" y="3801857"/>
            <a:ext cx="1876926" cy="0"/>
          </a:xfrm>
          <a:prstGeom prst="line">
            <a:avLst/>
          </a:prstGeom>
          <a:ln w="38100">
            <a:solidFill>
              <a:srgbClr val="549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C903257A-C87C-7E8F-BA43-F4AB60B363D4}"/>
              </a:ext>
            </a:extLst>
          </p:cNvPr>
          <p:cNvCxnSpPr/>
          <p:nvPr/>
        </p:nvCxnSpPr>
        <p:spPr>
          <a:xfrm>
            <a:off x="3525717" y="3801857"/>
            <a:ext cx="1876926" cy="0"/>
          </a:xfrm>
          <a:prstGeom prst="line">
            <a:avLst/>
          </a:prstGeom>
          <a:ln w="38100">
            <a:solidFill>
              <a:srgbClr val="549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210E75-0E89-3441-F851-ABDFCA9C5AC1}"/>
              </a:ext>
            </a:extLst>
          </p:cNvPr>
          <p:cNvSpPr txBox="1"/>
          <p:nvPr/>
        </p:nvSpPr>
        <p:spPr>
          <a:xfrm>
            <a:off x="3566994" y="3809648"/>
            <a:ext cx="1921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Υγρές καλλιέργειες σε θρεπτικό υπόστρωμα </a:t>
            </a:r>
            <a:r>
              <a:rPr lang="en-US" dirty="0">
                <a:latin typeface="Century Gothic" panose="020B0502020202020204" pitchFamily="34" charset="0"/>
              </a:rPr>
              <a:t>CZAPEK</a:t>
            </a:r>
            <a:endParaRPr lang="el-GR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3BB3F-1333-6D4B-77F5-96008B924EAE}"/>
              </a:ext>
            </a:extLst>
          </p:cNvPr>
          <p:cNvSpPr txBox="1"/>
          <p:nvPr/>
        </p:nvSpPr>
        <p:spPr>
          <a:xfrm>
            <a:off x="1470110" y="380964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Συλλογή μύκητα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F97FF-C581-AD44-7CC9-D266FD01BDC6}"/>
              </a:ext>
            </a:extLst>
          </p:cNvPr>
          <p:cNvSpPr txBox="1"/>
          <p:nvPr/>
        </p:nvSpPr>
        <p:spPr>
          <a:xfrm>
            <a:off x="5705379" y="3841995"/>
            <a:ext cx="171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Επώαση των καλλιέργειών</a:t>
            </a:r>
          </a:p>
        </p:txBody>
      </p:sp>
      <p:cxnSp>
        <p:nvCxnSpPr>
          <p:cNvPr id="19" name="Ευθεία γραμμή σύνδεσης 18">
            <a:extLst>
              <a:ext uri="{FF2B5EF4-FFF2-40B4-BE49-F238E27FC236}">
                <a16:creationId xmlns:a16="http://schemas.microsoft.com/office/drawing/2014/main" id="{78BDE681-F7CB-AC6C-7010-BF807ACDB59F}"/>
              </a:ext>
            </a:extLst>
          </p:cNvPr>
          <p:cNvCxnSpPr/>
          <p:nvPr/>
        </p:nvCxnSpPr>
        <p:spPr>
          <a:xfrm>
            <a:off x="7592390" y="3801857"/>
            <a:ext cx="1876926" cy="0"/>
          </a:xfrm>
          <a:prstGeom prst="line">
            <a:avLst/>
          </a:prstGeom>
          <a:ln w="38100">
            <a:solidFill>
              <a:srgbClr val="549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6F57F68B-B4A6-292A-0AE5-564588D77808}"/>
              </a:ext>
            </a:extLst>
          </p:cNvPr>
          <p:cNvCxnSpPr/>
          <p:nvPr/>
        </p:nvCxnSpPr>
        <p:spPr>
          <a:xfrm>
            <a:off x="9589632" y="3801857"/>
            <a:ext cx="1876926" cy="0"/>
          </a:xfrm>
          <a:prstGeom prst="line">
            <a:avLst/>
          </a:prstGeom>
          <a:ln w="38100">
            <a:solidFill>
              <a:srgbClr val="549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AB31AA-FC3B-B73C-8EAB-9B2C66FA62B6}"/>
              </a:ext>
            </a:extLst>
          </p:cNvPr>
          <p:cNvSpPr txBox="1"/>
          <p:nvPr/>
        </p:nvSpPr>
        <p:spPr>
          <a:xfrm>
            <a:off x="8028639" y="3814215"/>
            <a:ext cx="187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Συλλογή σπορίων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C6F60-EED1-A9B6-E61E-41FB4D1D39BA}"/>
              </a:ext>
            </a:extLst>
          </p:cNvPr>
          <p:cNvSpPr txBox="1"/>
          <p:nvPr/>
        </p:nvSpPr>
        <p:spPr>
          <a:xfrm>
            <a:off x="9699225" y="3801857"/>
            <a:ext cx="2024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Μέτρηση και ρύθμιση συγκέντρωσης σπορίων στο διάλυμα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F5A189-2F80-1F0D-7F2A-7BB7044A2EF5}"/>
              </a:ext>
            </a:extLst>
          </p:cNvPr>
          <p:cNvSpPr txBox="1"/>
          <p:nvPr/>
        </p:nvSpPr>
        <p:spPr>
          <a:xfrm>
            <a:off x="3094111" y="5800113"/>
            <a:ext cx="6484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Ποικιλία </a:t>
            </a:r>
            <a:r>
              <a:rPr lang="en-US" dirty="0">
                <a:latin typeface="Century Gothic" panose="020B0502020202020204" pitchFamily="34" charset="0"/>
              </a:rPr>
              <a:t>Arlequin</a:t>
            </a:r>
          </a:p>
          <a:p>
            <a:r>
              <a:rPr lang="el-GR" dirty="0">
                <a:latin typeface="Century Gothic" panose="020B0502020202020204" pitchFamily="34" charset="0"/>
              </a:rPr>
              <a:t>Νεαρά φυτά στο στάδιο των δύο πραγματικών φύλλων</a:t>
            </a:r>
          </a:p>
          <a:p>
            <a:r>
              <a:rPr lang="el-GR" dirty="0">
                <a:latin typeface="Century Gothic" panose="020B0502020202020204" pitchFamily="34" charset="0"/>
              </a:rPr>
              <a:t>Υπόστρωμα ανάπτυξης</a:t>
            </a:r>
            <a:r>
              <a:rPr lang="en-US" dirty="0">
                <a:latin typeface="Century Gothic" panose="020B0502020202020204" pitchFamily="34" charset="0"/>
              </a:rPr>
              <a:t>: </a:t>
            </a:r>
            <a:r>
              <a:rPr lang="el-GR" dirty="0">
                <a:latin typeface="Century Gothic" panose="020B0502020202020204" pitchFamily="34" charset="0"/>
              </a:rPr>
              <a:t>τύρφη-</a:t>
            </a:r>
            <a:r>
              <a:rPr lang="el-GR" dirty="0" err="1">
                <a:latin typeface="Century Gothic" panose="020B0502020202020204" pitchFamily="34" charset="0"/>
              </a:rPr>
              <a:t>περλίτης</a:t>
            </a:r>
            <a:r>
              <a:rPr lang="el-GR" dirty="0">
                <a:latin typeface="Century Gothic" panose="020B0502020202020204" pitchFamily="34" charset="0"/>
              </a:rPr>
              <a:t> σε αναλογία 4</a:t>
            </a:r>
            <a:r>
              <a:rPr lang="en-US" dirty="0">
                <a:latin typeface="Century Gothic" panose="020B0502020202020204" pitchFamily="34" charset="0"/>
              </a:rPr>
              <a:t>:1</a:t>
            </a:r>
            <a:endParaRPr lang="el-GR" dirty="0">
              <a:latin typeface="Century Gothic" panose="020B0502020202020204" pitchFamily="34" charset="0"/>
            </a:endParaRPr>
          </a:p>
        </p:txBody>
      </p:sp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63ECED5C-1427-3BF8-1908-BCEAB3EC49BE}"/>
              </a:ext>
            </a:extLst>
          </p:cNvPr>
          <p:cNvCxnSpPr/>
          <p:nvPr/>
        </p:nvCxnSpPr>
        <p:spPr>
          <a:xfrm>
            <a:off x="5548598" y="3801857"/>
            <a:ext cx="1876926" cy="0"/>
          </a:xfrm>
          <a:prstGeom prst="line">
            <a:avLst/>
          </a:prstGeom>
          <a:ln w="38100">
            <a:solidFill>
              <a:srgbClr val="549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Ομάδα 31">
            <a:extLst>
              <a:ext uri="{FF2B5EF4-FFF2-40B4-BE49-F238E27FC236}">
                <a16:creationId xmlns:a16="http://schemas.microsoft.com/office/drawing/2014/main" id="{E2234699-E45B-D575-CDB9-164517C9EFA1}"/>
              </a:ext>
            </a:extLst>
          </p:cNvPr>
          <p:cNvGrpSpPr/>
          <p:nvPr/>
        </p:nvGrpSpPr>
        <p:grpSpPr>
          <a:xfrm>
            <a:off x="5408864" y="2285747"/>
            <a:ext cx="2081926" cy="1453714"/>
            <a:chOff x="5491414" y="2285747"/>
            <a:chExt cx="2081926" cy="1453714"/>
          </a:xfrm>
        </p:grpSpPr>
        <p:pic>
          <p:nvPicPr>
            <p:cNvPr id="29" name="Εικόνα 28">
              <a:extLst>
                <a:ext uri="{FF2B5EF4-FFF2-40B4-BE49-F238E27FC236}">
                  <a16:creationId xmlns:a16="http://schemas.microsoft.com/office/drawing/2014/main" id="{692DE3E3-9384-3D9E-6E13-0BE4C67E0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1414" y="2285747"/>
              <a:ext cx="2081926" cy="14537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1EB763-B65C-24C8-A31A-87BC57BC5078}"/>
                </a:ext>
              </a:extLst>
            </p:cNvPr>
            <p:cNvSpPr txBox="1"/>
            <p:nvPr/>
          </p:nvSpPr>
          <p:spPr>
            <a:xfrm>
              <a:off x="6288544" y="3367149"/>
              <a:ext cx="12795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entury Gothic" panose="020B0502020202020204" pitchFamily="34" charset="0"/>
                </a:rPr>
                <a:t>20-25</a:t>
              </a:r>
              <a:r>
                <a:rPr lang="en-US" sz="1100" dirty="0">
                  <a:latin typeface="Century Gothic" panose="020B0502020202020204" pitchFamily="34" charset="0"/>
                  <a:cs typeface="Calibri" panose="020F0502020204030204" pitchFamily="34" charset="0"/>
                </a:rPr>
                <a:t>⁰</a:t>
              </a:r>
              <a:r>
                <a:rPr lang="en-US" sz="1100" dirty="0">
                  <a:latin typeface="Century Gothic" panose="020B0502020202020204" pitchFamily="34" charset="0"/>
                </a:rPr>
                <a:t>C       10 d</a:t>
              </a:r>
              <a:endParaRPr lang="el-GR" sz="11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Ομάδα 34">
            <a:extLst>
              <a:ext uri="{FF2B5EF4-FFF2-40B4-BE49-F238E27FC236}">
                <a16:creationId xmlns:a16="http://schemas.microsoft.com/office/drawing/2014/main" id="{B52B1429-B593-55FB-67F3-44CD397D50B1}"/>
              </a:ext>
            </a:extLst>
          </p:cNvPr>
          <p:cNvGrpSpPr/>
          <p:nvPr/>
        </p:nvGrpSpPr>
        <p:grpSpPr>
          <a:xfrm>
            <a:off x="3866428" y="2280957"/>
            <a:ext cx="1111971" cy="1533258"/>
            <a:chOff x="3866428" y="2280957"/>
            <a:chExt cx="1111971" cy="1533258"/>
          </a:xfrm>
        </p:grpSpPr>
        <p:pic>
          <p:nvPicPr>
            <p:cNvPr id="33" name="Εικόνα 32">
              <a:extLst>
                <a:ext uri="{FF2B5EF4-FFF2-40B4-BE49-F238E27FC236}">
                  <a16:creationId xmlns:a16="http://schemas.microsoft.com/office/drawing/2014/main" id="{D0C60B19-926E-2CCB-9073-960B8735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777" r="26583"/>
            <a:stretch/>
          </p:blipFill>
          <p:spPr>
            <a:xfrm>
              <a:off x="3866428" y="2280957"/>
              <a:ext cx="1111971" cy="1533258"/>
            </a:xfrm>
            <a:prstGeom prst="rect">
              <a:avLst/>
            </a:prstGeom>
          </p:spPr>
        </p:pic>
        <p:pic>
          <p:nvPicPr>
            <p:cNvPr id="34" name="Εικόνα 33">
              <a:extLst>
                <a:ext uri="{FF2B5EF4-FFF2-40B4-BE49-F238E27FC236}">
                  <a16:creationId xmlns:a16="http://schemas.microsoft.com/office/drawing/2014/main" id="{87E1E169-FDEA-8A7E-7DCF-818341E92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5" t="27900" r="17054" b="18065"/>
            <a:stretch/>
          </p:blipFill>
          <p:spPr>
            <a:xfrm>
              <a:off x="3944203" y="2381029"/>
              <a:ext cx="513153" cy="531942"/>
            </a:xfrm>
            <a:prstGeom prst="rect">
              <a:avLst/>
            </a:prstGeom>
          </p:spPr>
        </p:pic>
      </p:grpSp>
      <p:pic>
        <p:nvPicPr>
          <p:cNvPr id="36" name="Εικόνα 35">
            <a:extLst>
              <a:ext uri="{FF2B5EF4-FFF2-40B4-BE49-F238E27FC236}">
                <a16:creationId xmlns:a16="http://schemas.microsoft.com/office/drawing/2014/main" id="{73E4B0BF-7E8A-B530-1C91-44D139ACB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782" y="2468768"/>
            <a:ext cx="1682410" cy="1174750"/>
          </a:xfrm>
          <a:prstGeom prst="rect">
            <a:avLst/>
          </a:prstGeom>
        </p:spPr>
      </p:pic>
      <p:pic>
        <p:nvPicPr>
          <p:cNvPr id="37" name="Εικόνα 36">
            <a:extLst>
              <a:ext uri="{FF2B5EF4-FFF2-40B4-BE49-F238E27FC236}">
                <a16:creationId xmlns:a16="http://schemas.microsoft.com/office/drawing/2014/main" id="{3B128330-BFFE-4475-4FAA-4E8D3E01FD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755" t="26191" r="18419" b="26807"/>
          <a:stretch/>
        </p:blipFill>
        <p:spPr>
          <a:xfrm>
            <a:off x="9678274" y="2805581"/>
            <a:ext cx="1600200" cy="785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BCFFA0-B050-2270-741A-7C656E07AB6D}"/>
              </a:ext>
            </a:extLst>
          </p:cNvPr>
          <p:cNvSpPr txBox="1"/>
          <p:nvPr/>
        </p:nvSpPr>
        <p:spPr>
          <a:xfrm>
            <a:off x="3127938" y="969558"/>
            <a:ext cx="490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Προέρχεται από ΕΕΛ </a:t>
            </a:r>
            <a:r>
              <a:rPr lang="el-GR" dirty="0" err="1">
                <a:latin typeface="Century Gothic" panose="020B0502020202020204" pitchFamily="34" charset="0"/>
              </a:rPr>
              <a:t>Σίνδου</a:t>
            </a:r>
            <a:r>
              <a:rPr lang="en-US" dirty="0">
                <a:latin typeface="Century Gothic" panose="020B0502020202020204" pitchFamily="34" charset="0"/>
              </a:rPr>
              <a:t> (30/7/24) </a:t>
            </a:r>
          </a:p>
          <a:p>
            <a:r>
              <a:rPr lang="el-GR" dirty="0">
                <a:latin typeface="Century Gothic" panose="020B0502020202020204" pitchFamily="34" charset="0"/>
              </a:rPr>
              <a:t>Φυσικοχημικές και τοξικολογικές αναλύσεις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177F21A5-87F5-610F-EDA9-91290CC192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7" t="20926" r="13704" b="21397"/>
          <a:stretch/>
        </p:blipFill>
        <p:spPr>
          <a:xfrm>
            <a:off x="1429331" y="830534"/>
            <a:ext cx="1876926" cy="1013017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23E0077-998D-DA22-5CBA-4D00E4408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274" y="4989359"/>
            <a:ext cx="2751443" cy="19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  <p:bldP spid="14" grpId="0"/>
      <p:bldP spid="18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929B7-6E7B-AFD3-0DBC-95E1B03F3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8EDB12E8-B860-94CC-1CD6-CA998D4E7619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6EF16997-31A5-8494-D8C2-D432AA7AEC59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E528FBCB-EFBC-D146-885A-3D31ADC48F84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D6406ADC-9B0E-A7B7-F89A-957A00D987AD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F034803C-55E6-52FB-8178-02CF298A77A5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60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239F1-9D5A-72F8-23D8-6784C17FEA38}"/>
              </a:ext>
            </a:extLst>
          </p:cNvPr>
          <p:cNvSpPr txBox="1"/>
          <p:nvPr/>
        </p:nvSpPr>
        <p:spPr>
          <a:xfrm>
            <a:off x="1650834" y="10816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>
                <a:latin typeface="Century Gothic" panose="020B0502020202020204" pitchFamily="34" charset="0"/>
              </a:rPr>
              <a:t>Επεμβάσεις</a:t>
            </a:r>
          </a:p>
        </p:txBody>
      </p:sp>
      <p:graphicFrame>
        <p:nvGraphicFramePr>
          <p:cNvPr id="7" name="Πίνακας 6">
            <a:extLst>
              <a:ext uri="{FF2B5EF4-FFF2-40B4-BE49-F238E27FC236}">
                <a16:creationId xmlns:a16="http://schemas.microsoft.com/office/drawing/2014/main" id="{BF327470-6147-AEEE-8E9F-07A864E41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668082"/>
              </p:ext>
            </p:extLst>
          </p:nvPr>
        </p:nvGraphicFramePr>
        <p:xfrm>
          <a:off x="1650834" y="583566"/>
          <a:ext cx="10200659" cy="276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12048">
                  <a:extLst>
                    <a:ext uri="{9D8B030D-6E8A-4147-A177-3AD203B41FA5}">
                      <a16:colId xmlns:a16="http://schemas.microsoft.com/office/drawing/2014/main" val="2534668986"/>
                    </a:ext>
                  </a:extLst>
                </a:gridCol>
                <a:gridCol w="6791470">
                  <a:extLst>
                    <a:ext uri="{9D8B030D-6E8A-4147-A177-3AD203B41FA5}">
                      <a16:colId xmlns:a16="http://schemas.microsoft.com/office/drawing/2014/main" val="3450262027"/>
                    </a:ext>
                  </a:extLst>
                </a:gridCol>
                <a:gridCol w="1897141">
                  <a:extLst>
                    <a:ext uri="{9D8B030D-6E8A-4147-A177-3AD203B41FA5}">
                      <a16:colId xmlns:a16="http://schemas.microsoft.com/office/drawing/2014/main" val="2654232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entury Gothic" panose="020B0502020202020204" pitchFamily="34" charset="0"/>
                        </a:rPr>
                        <a:t>Επεμβάσεις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l-G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Αριθμός φυτών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512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entury Gothic" panose="020B0502020202020204" pitchFamily="34" charset="0"/>
                        </a:rPr>
                        <a:t>Control</a:t>
                      </a:r>
                      <a:endParaRPr lang="el-G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Μάρτυρας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1917"/>
                  </a:ext>
                </a:extLst>
              </a:tr>
              <a:tr h="407930">
                <a:tc>
                  <a:txBody>
                    <a:bodyPr/>
                    <a:lstStyle/>
                    <a:p>
                      <a:pPr algn="l"/>
                      <a:r>
                        <a:rPr lang="el-GR" dirty="0">
                          <a:latin typeface="Century Gothic" panose="020B0502020202020204" pitchFamily="34" charset="0"/>
                        </a:rPr>
                        <a:t>ΒΣ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Προσθήκη επεξεργασμένων </a:t>
                      </a:r>
                      <a:r>
                        <a:rPr lang="el-GR" dirty="0" err="1">
                          <a:latin typeface="Century Gothic" panose="020B0502020202020204" pitchFamily="34" charset="0"/>
                        </a:rPr>
                        <a:t>βιοστερεών</a:t>
                      </a:r>
                      <a:r>
                        <a:rPr lang="el-GR" dirty="0">
                          <a:latin typeface="Century Gothic" panose="020B0502020202020204" pitchFamily="34" charset="0"/>
                        </a:rPr>
                        <a:t> στο υπόστρωμα ανάπτυξης των φυτών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0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entury Gothic" panose="020B0502020202020204" pitchFamily="34" charset="0"/>
                        </a:rPr>
                        <a:t>Vd</a:t>
                      </a:r>
                      <a:endParaRPr lang="el-G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Μόλυνση των φυτών με τον μύκητα </a:t>
                      </a:r>
                      <a:r>
                        <a:rPr lang="en-US" i="1" dirty="0">
                          <a:latin typeface="Century Gothic" panose="020B0502020202020204" pitchFamily="34" charset="0"/>
                        </a:rPr>
                        <a:t>V</a:t>
                      </a:r>
                      <a:r>
                        <a:rPr lang="el-GR" i="1" dirty="0">
                          <a:latin typeface="Century Gothic" panose="020B0502020202020204" pitchFamily="34" charset="0"/>
                        </a:rPr>
                        <a:t>.</a:t>
                      </a:r>
                      <a:r>
                        <a:rPr lang="en-US" i="1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i="1" dirty="0" err="1">
                          <a:latin typeface="Century Gothic" panose="020B0502020202020204" pitchFamily="34" charset="0"/>
                        </a:rPr>
                        <a:t>dahliae</a:t>
                      </a:r>
                      <a:endParaRPr lang="el-GR" i="1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3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l-GR" dirty="0">
                          <a:latin typeface="Century Gothic" panose="020B0502020202020204" pitchFamily="34" charset="0"/>
                        </a:rPr>
                        <a:t>ΒΣ + </a:t>
                      </a:r>
                      <a:r>
                        <a:rPr lang="en-US" dirty="0" err="1">
                          <a:latin typeface="Century Gothic" panose="020B0502020202020204" pitchFamily="34" charset="0"/>
                        </a:rPr>
                        <a:t>Vd</a:t>
                      </a:r>
                      <a:endParaRPr lang="el-G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Συνδυασμένη επέμβαση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l-G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latin typeface="Century Gothic" panose="020B0502020202020204" pitchFamily="34" charset="0"/>
                        </a:rPr>
                        <a:t>60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62421"/>
                  </a:ext>
                </a:extLst>
              </a:tr>
            </a:tbl>
          </a:graphicData>
        </a:graphic>
      </p:graphicFrame>
      <p:pic>
        <p:nvPicPr>
          <p:cNvPr id="3" name="Εικόνα 2">
            <a:extLst>
              <a:ext uri="{FF2B5EF4-FFF2-40B4-BE49-F238E27FC236}">
                <a16:creationId xmlns:a16="http://schemas.microsoft.com/office/drawing/2014/main" id="{40FF0A9F-EF70-0572-0A5C-7FB49ADA0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87" y="2902029"/>
            <a:ext cx="1651644" cy="2200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DA9A7-4B29-BD61-1280-7E5C5E9C4B50}"/>
              </a:ext>
            </a:extLst>
          </p:cNvPr>
          <p:cNvSpPr txBox="1"/>
          <p:nvPr/>
        </p:nvSpPr>
        <p:spPr>
          <a:xfrm>
            <a:off x="1650835" y="4749923"/>
            <a:ext cx="2984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Ενσωμάτωση και ανάμιξη του μολύσματος στο υπόστρωμα ανάπτυξης των φυτών</a:t>
            </a: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10</a:t>
            </a:r>
            <a:r>
              <a:rPr lang="en-US" baseline="30000" dirty="0">
                <a:latin typeface="Century Gothic" panose="020B0502020202020204" pitchFamily="34" charset="0"/>
              </a:rPr>
              <a:t>5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l-GR" dirty="0">
                <a:latin typeface="Century Gothic" panose="020B0502020202020204" pitchFamily="34" charset="0"/>
              </a:rPr>
              <a:t>σπόρια/</a:t>
            </a:r>
            <a:r>
              <a:rPr lang="en-US" dirty="0">
                <a:latin typeface="Century Gothic" panose="020B0502020202020204" pitchFamily="34" charset="0"/>
              </a:rPr>
              <a:t>gr </a:t>
            </a:r>
            <a:r>
              <a:rPr lang="el-GR" dirty="0">
                <a:latin typeface="Century Gothic" panose="020B0502020202020204" pitchFamily="34" charset="0"/>
              </a:rPr>
              <a:t>υποστρώματος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4678D-D947-2780-CFF0-7605F6560083}"/>
              </a:ext>
            </a:extLst>
          </p:cNvPr>
          <p:cNvSpPr txBox="1"/>
          <p:nvPr/>
        </p:nvSpPr>
        <p:spPr>
          <a:xfrm>
            <a:off x="4771162" y="4749923"/>
            <a:ext cx="332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Προσθήκη </a:t>
            </a:r>
            <a:r>
              <a:rPr lang="el-GR" dirty="0" err="1">
                <a:latin typeface="Century Gothic" panose="020B0502020202020204" pitchFamily="34" charset="0"/>
              </a:rPr>
              <a:t>βιοστερεού</a:t>
            </a:r>
            <a:r>
              <a:rPr lang="el-GR" dirty="0">
                <a:latin typeface="Century Gothic" panose="020B0502020202020204" pitchFamily="34" charset="0"/>
              </a:rPr>
              <a:t> σε αναλογία 2% 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D81835FC-E40D-31D2-9695-E7ED55A2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54" y="3316733"/>
            <a:ext cx="2515352" cy="1756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FD9FA-CC08-C2E3-3F01-C928940010B2}"/>
              </a:ext>
            </a:extLst>
          </p:cNvPr>
          <p:cNvSpPr txBox="1"/>
          <p:nvPr/>
        </p:nvSpPr>
        <p:spPr>
          <a:xfrm>
            <a:off x="8058907" y="4730725"/>
            <a:ext cx="250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Τακτική άρδευση των φυτών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769F824E-7C42-D432-88B0-2AF659A2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51" y="3509919"/>
            <a:ext cx="2063334" cy="1440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65EC17-5049-0A34-1B44-6AF2D9D26AE6}"/>
              </a:ext>
            </a:extLst>
          </p:cNvPr>
          <p:cNvSpPr txBox="1"/>
          <p:nvPr/>
        </p:nvSpPr>
        <p:spPr>
          <a:xfrm>
            <a:off x="8091877" y="5396254"/>
            <a:ext cx="3959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Ελεγχόμενες συνθήκες</a:t>
            </a:r>
            <a:r>
              <a:rPr lang="en-US" dirty="0">
                <a:latin typeface="Century Gothic" panose="020B0502020202020204" pitchFamily="34" charset="0"/>
              </a:rPr>
              <a:t>: </a:t>
            </a:r>
          </a:p>
          <a:p>
            <a:r>
              <a:rPr lang="en-US" dirty="0">
                <a:latin typeface="Century Gothic" panose="020B0502020202020204" pitchFamily="34" charset="0"/>
              </a:rPr>
              <a:t>22-24</a:t>
            </a:r>
            <a:r>
              <a:rPr lang="en-US" baseline="30000" dirty="0">
                <a:latin typeface="Century Gothic" panose="020B0502020202020204" pitchFamily="34" charset="0"/>
              </a:rPr>
              <a:t>o</a:t>
            </a:r>
            <a:r>
              <a:rPr lang="en-US" dirty="0">
                <a:latin typeface="Century Gothic" panose="020B0502020202020204" pitchFamily="34" charset="0"/>
              </a:rPr>
              <a:t>C </a:t>
            </a:r>
          </a:p>
          <a:p>
            <a:r>
              <a:rPr lang="en-US" dirty="0">
                <a:latin typeface="Century Gothic" panose="020B0502020202020204" pitchFamily="34" charset="0"/>
              </a:rPr>
              <a:t>12 </a:t>
            </a:r>
            <a:r>
              <a:rPr lang="el-GR" dirty="0">
                <a:latin typeface="Century Gothic" panose="020B0502020202020204" pitchFamily="34" charset="0"/>
              </a:rPr>
              <a:t>ώρες </a:t>
            </a:r>
            <a:r>
              <a:rPr lang="el-GR" dirty="0" err="1">
                <a:latin typeface="Century Gothic" panose="020B0502020202020204" pitchFamily="34" charset="0"/>
              </a:rPr>
              <a:t>φωτοπερίοδο</a:t>
            </a:r>
            <a:endParaRPr lang="el-G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04CE7-EB89-B06B-5250-DCB015071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8882A753-C2E7-12FE-C5B4-D6AFDE0336CA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9BFA6F09-CFA8-3DD5-9615-F38DBC99DBF4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990509B4-FCCA-D94A-B56A-BC168E75A497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8068902E-7EC0-C42E-8079-5BCF87EEE8CC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9B7352F5-2B8E-DB2D-7A3A-24C1A8F0CB3E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60AE0-7D2D-88C6-0511-17AB3437083C}"/>
              </a:ext>
            </a:extLst>
          </p:cNvPr>
          <p:cNvSpPr txBox="1"/>
          <p:nvPr/>
        </p:nvSpPr>
        <p:spPr>
          <a:xfrm>
            <a:off x="1496015" y="3059668"/>
            <a:ext cx="326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2 πειραματικές επαναλήψεις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2A131-A40D-9226-BC60-2C9C2C011381}"/>
              </a:ext>
            </a:extLst>
          </p:cNvPr>
          <p:cNvSpPr txBox="1"/>
          <p:nvPr/>
        </p:nvSpPr>
        <p:spPr>
          <a:xfrm>
            <a:off x="1430589" y="959015"/>
            <a:ext cx="3945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u="sng" dirty="0">
                <a:latin typeface="Century Gothic" panose="020B0502020202020204" pitchFamily="34" charset="0"/>
              </a:rPr>
              <a:t>Μετρήσεις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 Gothic" panose="020B0502020202020204" pitchFamily="34" charset="0"/>
              </a:rPr>
              <a:t>Ύψος φυτών (ακραίο </a:t>
            </a:r>
            <a:r>
              <a:rPr lang="el-GR" dirty="0" err="1">
                <a:latin typeface="Century Gothic" panose="020B0502020202020204" pitchFamily="34" charset="0"/>
              </a:rPr>
              <a:t>μερίστωμα</a:t>
            </a:r>
            <a:r>
              <a:rPr lang="el-GR" dirty="0">
                <a:latin typeface="Century Gothic" panose="020B0502020202020204" pitchFamily="34" charset="0"/>
              </a:rPr>
              <a:t> και φύλλα)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 Gothic" panose="020B0502020202020204" pitchFamily="34" charset="0"/>
              </a:rPr>
              <a:t>Νωπό βάρος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 Gothic" panose="020B0502020202020204" pitchFamily="34" charset="0"/>
              </a:rPr>
              <a:t>Δείκτης ασθένειας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 Gothic" panose="020B0502020202020204" pitchFamily="34" charset="0"/>
              </a:rPr>
              <a:t>Οπτικές παρατηρήσεις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2B3D5-4CFE-0CC5-5634-C251EB92770D}"/>
              </a:ext>
            </a:extLst>
          </p:cNvPr>
          <p:cNvSpPr txBox="1"/>
          <p:nvPr/>
        </p:nvSpPr>
        <p:spPr>
          <a:xfrm>
            <a:off x="1496015" y="5117696"/>
            <a:ext cx="234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u="sng" dirty="0">
                <a:latin typeface="Century Gothic" panose="020B0502020202020204" pitchFamily="34" charset="0"/>
              </a:rPr>
              <a:t>Στατιστική ανάλυση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1D3DB-1276-EE38-9D34-9A1E46A01ED9}"/>
              </a:ext>
            </a:extLst>
          </p:cNvPr>
          <p:cNvSpPr txBox="1"/>
          <p:nvPr/>
        </p:nvSpPr>
        <p:spPr>
          <a:xfrm>
            <a:off x="1430591" y="235453"/>
            <a:ext cx="369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Με το πέρας των έξι βδομάδων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  <a:endParaRPr lang="el-GR" dirty="0">
              <a:latin typeface="Century Gothic" panose="020B0502020202020204" pitchFamily="34" charset="0"/>
            </a:endParaRPr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3A294321-F952-C024-BDCB-84F9ACBB7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88918"/>
              </p:ext>
            </p:extLst>
          </p:nvPr>
        </p:nvGraphicFramePr>
        <p:xfrm>
          <a:off x="5736864" y="84029"/>
          <a:ext cx="6160169" cy="354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008">
                  <a:extLst>
                    <a:ext uri="{9D8B030D-6E8A-4147-A177-3AD203B41FA5}">
                      <a16:colId xmlns:a16="http://schemas.microsoft.com/office/drawing/2014/main" val="2523108727"/>
                    </a:ext>
                  </a:extLst>
                </a:gridCol>
                <a:gridCol w="4674161">
                  <a:extLst>
                    <a:ext uri="{9D8B030D-6E8A-4147-A177-3AD203B41FA5}">
                      <a16:colId xmlns:a16="http://schemas.microsoft.com/office/drawing/2014/main" val="936711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Century Gothic" panose="020B0502020202020204" pitchFamily="34" charset="0"/>
                        </a:rPr>
                        <a:t>Δείκτης ασθένειας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Century Gothic" panose="020B0502020202020204" pitchFamily="34" charset="0"/>
                        </a:rPr>
                        <a:t>Περιγραφή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13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Υγιή φυτά, χωρίς κανένα ορατό σύμπτωμα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33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Century Gothic" panose="020B0502020202020204" pitchFamily="34" charset="0"/>
                        </a:rPr>
                        <a:t>Συμπτώματα στο υπέργειο μέρος του φυτού, όπως μειωμένη ανάπτυξη φυτού, μαρασμός, κιτρίνισμα και μαρασμός φύλλων ή συνδυασμός όλων αυτών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3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Century Gothic" panose="020B0502020202020204" pitchFamily="34" charset="0"/>
                        </a:rPr>
                        <a:t>(2) + ανοιχτός καφέ μεταχρωματισμός των αγγείων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804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Century Gothic" panose="020B0502020202020204" pitchFamily="34" charset="0"/>
                        </a:rPr>
                        <a:t>(2) + (3) + έντονος καφέ μεταχρωματισμός των αγγείων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Σχεδόν νεκρό φυτό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52278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7980A-8DC0-10FB-ED71-60E9B6B4C7D0}"/>
              </a:ext>
            </a:extLst>
          </p:cNvPr>
          <p:cNvSpPr txBox="1"/>
          <p:nvPr/>
        </p:nvSpPr>
        <p:spPr>
          <a:xfrm>
            <a:off x="4220075" y="4840697"/>
            <a:ext cx="3307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One-way Anova (a=0.05)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Kruskal-Wallis test</a:t>
            </a:r>
            <a:endParaRPr lang="el-G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86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EA7DDF-AFA5-D979-516B-2FCC58F5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C237A2AA-444F-8ED5-C14E-424986407A6B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94794B4C-1947-CE0C-56CA-0F98FF54824C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0675922B-A22D-89C8-BA0F-EEF30ABB11D9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51FC12AE-20AC-9C0C-7CFF-39ADB5599BA7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ABE86FD7-D026-E0CA-328F-520ABB8F2BA3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739DD48-E8CC-999F-D677-47F030EB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32" y="0"/>
            <a:ext cx="6474922" cy="2982710"/>
          </a:xfrm>
          <a:prstGeom prst="rect">
            <a:avLst/>
          </a:prstGeom>
        </p:spPr>
      </p:pic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7007E0BF-69B0-A6F1-31DC-A5DEFBB2E507}"/>
              </a:ext>
            </a:extLst>
          </p:cNvPr>
          <p:cNvGrpSpPr/>
          <p:nvPr/>
        </p:nvGrpSpPr>
        <p:grpSpPr>
          <a:xfrm>
            <a:off x="2449806" y="2784223"/>
            <a:ext cx="7831685" cy="2676525"/>
            <a:chOff x="1430587" y="2803738"/>
            <a:chExt cx="7831685" cy="2676525"/>
          </a:xfrm>
        </p:grpSpPr>
        <p:pic>
          <p:nvPicPr>
            <p:cNvPr id="8" name="Εικόνα 7">
              <a:extLst>
                <a:ext uri="{FF2B5EF4-FFF2-40B4-BE49-F238E27FC236}">
                  <a16:creationId xmlns:a16="http://schemas.microsoft.com/office/drawing/2014/main" id="{0BCAEC7E-7C7F-12D8-F56F-122361094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2436"/>
            <a:stretch/>
          </p:blipFill>
          <p:spPr>
            <a:xfrm>
              <a:off x="1430587" y="2803738"/>
              <a:ext cx="5079395" cy="2676525"/>
            </a:xfrm>
            <a:prstGeom prst="rect">
              <a:avLst/>
            </a:prstGeom>
          </p:spPr>
        </p:pic>
        <p:pic>
          <p:nvPicPr>
            <p:cNvPr id="9" name="Εικόνα 8">
              <a:extLst>
                <a:ext uri="{FF2B5EF4-FFF2-40B4-BE49-F238E27FC236}">
                  <a16:creationId xmlns:a16="http://schemas.microsoft.com/office/drawing/2014/main" id="{9559E4D3-43BF-91C7-4656-4BDEFBD2F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040"/>
            <a:stretch/>
          </p:blipFill>
          <p:spPr>
            <a:xfrm>
              <a:off x="6237027" y="3029613"/>
              <a:ext cx="3025245" cy="2450650"/>
            </a:xfrm>
            <a:prstGeom prst="rect">
              <a:avLst/>
            </a:prstGeom>
          </p:spPr>
        </p:pic>
      </p:grp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60BB8726-C0C6-12E4-D406-1C2641247FF7}"/>
              </a:ext>
            </a:extLst>
          </p:cNvPr>
          <p:cNvSpPr/>
          <p:nvPr/>
        </p:nvSpPr>
        <p:spPr>
          <a:xfrm>
            <a:off x="3930991" y="5975685"/>
            <a:ext cx="1203158" cy="529389"/>
          </a:xfrm>
          <a:prstGeom prst="roundRect">
            <a:avLst/>
          </a:prstGeom>
          <a:solidFill>
            <a:srgbClr val="549B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Control</a:t>
            </a:r>
            <a:endParaRPr lang="el-GR" dirty="0">
              <a:latin typeface="Century Gothic" panose="020B0502020202020204" pitchFamily="34" charset="0"/>
            </a:endParaRPr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0D2D0F39-B6AE-D8D7-9FE8-D25BDE632032}"/>
              </a:ext>
            </a:extLst>
          </p:cNvPr>
          <p:cNvSpPr/>
          <p:nvPr/>
        </p:nvSpPr>
        <p:spPr>
          <a:xfrm>
            <a:off x="5230499" y="5975685"/>
            <a:ext cx="1203158" cy="52938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Century Gothic" panose="020B0502020202020204" pitchFamily="34" charset="0"/>
              </a:rPr>
              <a:t>ΒΣ</a:t>
            </a:r>
          </a:p>
        </p:txBody>
      </p: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2B915FF4-2E05-64BC-EB54-6F1F4743282D}"/>
              </a:ext>
            </a:extLst>
          </p:cNvPr>
          <p:cNvSpPr/>
          <p:nvPr/>
        </p:nvSpPr>
        <p:spPr>
          <a:xfrm>
            <a:off x="6530007" y="5986272"/>
            <a:ext cx="1203158" cy="529389"/>
          </a:xfrm>
          <a:prstGeom prst="roundRect">
            <a:avLst/>
          </a:prstGeom>
          <a:solidFill>
            <a:srgbClr val="FF5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Vd</a:t>
            </a:r>
            <a:endParaRPr lang="el-GR" dirty="0">
              <a:latin typeface="Century Gothic" panose="020B0502020202020204" pitchFamily="34" charset="0"/>
            </a:endParaRPr>
          </a:p>
        </p:txBody>
      </p:sp>
      <p:sp>
        <p:nvSpPr>
          <p:cNvPr id="14" name="Ορθογώνιο: Στρογγύλεμα γωνιών 13">
            <a:extLst>
              <a:ext uri="{FF2B5EF4-FFF2-40B4-BE49-F238E27FC236}">
                <a16:creationId xmlns:a16="http://schemas.microsoft.com/office/drawing/2014/main" id="{C0092DC9-1C82-03BF-812D-81AECC949612}"/>
              </a:ext>
            </a:extLst>
          </p:cNvPr>
          <p:cNvSpPr/>
          <p:nvPr/>
        </p:nvSpPr>
        <p:spPr>
          <a:xfrm>
            <a:off x="7829515" y="5975685"/>
            <a:ext cx="1203158" cy="52938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Century Gothic" panose="020B0502020202020204" pitchFamily="34" charset="0"/>
              </a:rPr>
              <a:t>ΒΣ + </a:t>
            </a:r>
            <a:r>
              <a:rPr lang="en-US" dirty="0" err="1">
                <a:latin typeface="Century Gothic" panose="020B0502020202020204" pitchFamily="34" charset="0"/>
              </a:rPr>
              <a:t>Vd</a:t>
            </a:r>
            <a:endParaRPr lang="el-G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15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13192-7AA7-9C2B-880E-EBFAD3A2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: Στρογγύλεμα επάνω γωνιών 16">
            <a:extLst>
              <a:ext uri="{FF2B5EF4-FFF2-40B4-BE49-F238E27FC236}">
                <a16:creationId xmlns:a16="http://schemas.microsoft.com/office/drawing/2014/main" id="{E6BBE86B-0EAB-5B75-5B10-8EF3F25B1243}"/>
              </a:ext>
            </a:extLst>
          </p:cNvPr>
          <p:cNvSpPr/>
          <p:nvPr/>
        </p:nvSpPr>
        <p:spPr>
          <a:xfrm rot="5400000">
            <a:off x="-103240" y="604687"/>
            <a:ext cx="1637071" cy="840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Εισαγωγή</a:t>
            </a:r>
          </a:p>
        </p:txBody>
      </p:sp>
      <p:sp>
        <p:nvSpPr>
          <p:cNvPr id="21" name="Ορθογώνιο: Στρογγύλεμα επάνω γωνιών 20">
            <a:extLst>
              <a:ext uri="{FF2B5EF4-FFF2-40B4-BE49-F238E27FC236}">
                <a16:creationId xmlns:a16="http://schemas.microsoft.com/office/drawing/2014/main" id="{BA026232-2E8D-AD29-700A-9F17E7F82FD9}"/>
              </a:ext>
            </a:extLst>
          </p:cNvPr>
          <p:cNvSpPr/>
          <p:nvPr/>
        </p:nvSpPr>
        <p:spPr>
          <a:xfrm rot="5400000">
            <a:off x="-103241" y="2234385"/>
            <a:ext cx="1637071" cy="8406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latin typeface="Century Gothic" panose="020B0502020202020204" pitchFamily="34" charset="0"/>
              </a:rPr>
              <a:t>Πειραματικός σχεδιασμός</a:t>
            </a:r>
          </a:p>
        </p:txBody>
      </p:sp>
      <p:sp>
        <p:nvSpPr>
          <p:cNvPr id="22" name="Ορθογώνιο: Στρογγύλεμα επάνω γωνιών 21">
            <a:extLst>
              <a:ext uri="{FF2B5EF4-FFF2-40B4-BE49-F238E27FC236}">
                <a16:creationId xmlns:a16="http://schemas.microsoft.com/office/drawing/2014/main" id="{DB69EB13-675D-9A6E-0B65-B9B1BEC14886}"/>
              </a:ext>
            </a:extLst>
          </p:cNvPr>
          <p:cNvSpPr/>
          <p:nvPr/>
        </p:nvSpPr>
        <p:spPr>
          <a:xfrm rot="5400000">
            <a:off x="-103241" y="3878833"/>
            <a:ext cx="1637071" cy="8406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Αποτελέσματα</a:t>
            </a:r>
          </a:p>
        </p:txBody>
      </p:sp>
      <p:sp>
        <p:nvSpPr>
          <p:cNvPr id="23" name="Ορθογώνιο: Στρογγύλεμα επάνω γωνιών 22">
            <a:extLst>
              <a:ext uri="{FF2B5EF4-FFF2-40B4-BE49-F238E27FC236}">
                <a16:creationId xmlns:a16="http://schemas.microsoft.com/office/drawing/2014/main" id="{3609169C-8092-75A0-C909-F394E534ADCD}"/>
              </a:ext>
            </a:extLst>
          </p:cNvPr>
          <p:cNvSpPr/>
          <p:nvPr/>
        </p:nvSpPr>
        <p:spPr>
          <a:xfrm rot="5400000">
            <a:off x="-103242" y="5501158"/>
            <a:ext cx="1637071" cy="8406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00" dirty="0">
                <a:latin typeface="Century Gothic" panose="020B0502020202020204" pitchFamily="34" charset="0"/>
              </a:rPr>
              <a:t>Συμπεράσματα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D633488A-FDB4-35C0-D07A-17CFC0538032}"/>
              </a:ext>
            </a:extLst>
          </p:cNvPr>
          <p:cNvSpPr/>
          <p:nvPr/>
        </p:nvSpPr>
        <p:spPr>
          <a:xfrm>
            <a:off x="0" y="0"/>
            <a:ext cx="309712" cy="6858000"/>
          </a:xfrm>
          <a:prstGeom prst="rect">
            <a:avLst/>
          </a:prstGeom>
          <a:solidFill>
            <a:srgbClr val="549B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400"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06DEB5E-7B83-B316-E099-9DBCAAEE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87" y="2734924"/>
            <a:ext cx="6365875" cy="3826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F5793-4767-E393-07C5-DB3FCCA98994}"/>
              </a:ext>
            </a:extLst>
          </p:cNvPr>
          <p:cNvSpPr txBox="1"/>
          <p:nvPr/>
        </p:nvSpPr>
        <p:spPr>
          <a:xfrm>
            <a:off x="1318730" y="412955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Ύψος φυτών (μέχρι το ακραίο </a:t>
            </a:r>
            <a:r>
              <a:rPr lang="el-GR" dirty="0" err="1">
                <a:latin typeface="Century Gothic" panose="020B0502020202020204" pitchFamily="34" charset="0"/>
              </a:rPr>
              <a:t>μερίστωμα</a:t>
            </a:r>
            <a:r>
              <a:rPr lang="el-GR" dirty="0">
                <a:latin typeface="Century Gothic" panose="020B0502020202020204" pitchFamily="34" charset="0"/>
              </a:rPr>
              <a:t>)</a:t>
            </a:r>
          </a:p>
        </p:txBody>
      </p:sp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C5509EDE-6508-43A7-0729-6CCE5D92B2D7}"/>
              </a:ext>
            </a:extLst>
          </p:cNvPr>
          <p:cNvCxnSpPr>
            <a:cxnSpLocks/>
          </p:cNvCxnSpPr>
          <p:nvPr/>
        </p:nvCxnSpPr>
        <p:spPr>
          <a:xfrm>
            <a:off x="1386343" y="838055"/>
            <a:ext cx="5220936" cy="0"/>
          </a:xfrm>
          <a:prstGeom prst="line">
            <a:avLst/>
          </a:prstGeom>
          <a:ln w="38100">
            <a:solidFill>
              <a:srgbClr val="549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6DB389-5FFD-1069-8C93-29796C34384E}"/>
              </a:ext>
            </a:extLst>
          </p:cNvPr>
          <p:cNvSpPr txBox="1"/>
          <p:nvPr/>
        </p:nvSpPr>
        <p:spPr>
          <a:xfrm>
            <a:off x="1386343" y="1269056"/>
            <a:ext cx="8832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entury Gothic" panose="020B0502020202020204" pitchFamily="34" charset="0"/>
              </a:rPr>
              <a:t>Καμία στατιστικά σημαντική διαφορά μεταξύ </a:t>
            </a:r>
            <a:r>
              <a:rPr lang="en-US" dirty="0">
                <a:latin typeface="Century Gothic" panose="020B0502020202020204" pitchFamily="34" charset="0"/>
              </a:rPr>
              <a:t>Control </a:t>
            </a:r>
            <a:r>
              <a:rPr lang="el-GR" dirty="0">
                <a:latin typeface="Century Gothic" panose="020B0502020202020204" pitchFamily="34" charset="0"/>
              </a:rPr>
              <a:t>και </a:t>
            </a:r>
            <a:r>
              <a:rPr lang="en-US" dirty="0">
                <a:latin typeface="Century Gothic" panose="020B0502020202020204" pitchFamily="34" charset="0"/>
              </a:rPr>
              <a:t>Biosolid</a:t>
            </a:r>
            <a:endParaRPr lang="el-GR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l-GR" dirty="0">
                <a:latin typeface="Century Gothic" panose="020B0502020202020204" pitchFamily="34" charset="0"/>
              </a:rPr>
              <a:t>Καμία στατιστικά σημαντική διαφορά μεταξύ </a:t>
            </a:r>
            <a:r>
              <a:rPr lang="en-US" dirty="0" err="1">
                <a:latin typeface="Century Gothic" panose="020B0502020202020204" pitchFamily="34" charset="0"/>
              </a:rPr>
              <a:t>Vd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l-GR" dirty="0">
                <a:latin typeface="Century Gothic" panose="020B0502020202020204" pitchFamily="34" charset="0"/>
              </a:rPr>
              <a:t>και συνδυασμένης επέμβασης</a:t>
            </a:r>
          </a:p>
        </p:txBody>
      </p:sp>
    </p:spTree>
    <p:extLst>
      <p:ext uri="{BB962C8B-B14F-4D97-AF65-F5344CB8AC3E}">
        <p14:creationId xmlns:p14="http://schemas.microsoft.com/office/powerpoint/2010/main" val="4256385256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1628</TotalTime>
  <Words>666</Words>
  <Application>Microsoft Office PowerPoint</Application>
  <PresentationFormat>Ευρεία οθόνη</PresentationFormat>
  <Paragraphs>191</Paragraphs>
  <Slides>17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xrhstos</dc:creator>
  <cp:lastModifiedBy>xrhstos</cp:lastModifiedBy>
  <cp:revision>29</cp:revision>
  <dcterms:created xsi:type="dcterms:W3CDTF">2024-12-02T09:27:54Z</dcterms:created>
  <dcterms:modified xsi:type="dcterms:W3CDTF">2024-12-18T20:26:35Z</dcterms:modified>
</cp:coreProperties>
</file>